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35" r:id="rId3"/>
    <p:sldId id="336" r:id="rId5"/>
    <p:sldId id="337" r:id="rId6"/>
    <p:sldId id="316" r:id="rId7"/>
    <p:sldId id="338" r:id="rId8"/>
    <p:sldId id="317" r:id="rId9"/>
    <p:sldId id="318" r:id="rId10"/>
    <p:sldId id="339" r:id="rId11"/>
    <p:sldId id="320" r:id="rId12"/>
    <p:sldId id="323" r:id="rId13"/>
    <p:sldId id="340" r:id="rId14"/>
    <p:sldId id="324" r:id="rId15"/>
    <p:sldId id="328" r:id="rId16"/>
    <p:sldId id="342" r:id="rId17"/>
  </p:sldIdLst>
  <p:sldSz cx="12192000" cy="6858000"/>
  <p:notesSz cx="6858000" cy="9144000"/>
  <p:custDataLst>
    <p:tags r:id="rId21"/>
  </p:custDataLst>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Tahoma" panose="020B060403050404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Tahoma" panose="020B060403050404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Tahoma" panose="020B060403050404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Tahoma" panose="020B060403050404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Tahoma" panose="020B060403050404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Tahoma" panose="020B060403050404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Tahoma" panose="020B060403050404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Tahoma" panose="020B060403050404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Tahoma" panose="020B060403050404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clrMru>
    <a:srgbClr val="FF3300"/>
    <a:srgbClr val="FF5959"/>
    <a:srgbClr val="CC3399"/>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showGuides="1">
      <p:cViewPr>
        <p:scale>
          <a:sx n="57" d="100"/>
          <a:sy n="57" d="100"/>
        </p:scale>
        <p:origin x="-2598" y="-118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ags" Target="tags/tag1.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7E743C-207A-4C0E-9E88-33B9626CCAE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EB0AEA-BEE7-4488-8349-DE9B3122B10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1</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r>
              <a:rPr lang="en-US" altLang="zh-CN"/>
              <a:t>13</a:t>
            </a:r>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14</a:t>
            </a:r>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r>
              <a:rPr lang="en-US" altLang="zh-CN"/>
              <a:t>15</a:t>
            </a:r>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r>
              <a:rPr lang="en-US" altLang="zh-CN"/>
              <a:t>19</a:t>
            </a:r>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25</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2</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3</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r>
              <a:rPr lang="en-US" altLang="zh-CN"/>
              <a:t>4</a:t>
            </a:r>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5</a:t>
            </a: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r>
              <a:rPr lang="en-US" altLang="zh-CN"/>
              <a:t>6</a:t>
            </a:r>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r>
              <a:rPr lang="en-US" altLang="zh-CN"/>
              <a:t>7</a:t>
            </a:r>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9</a:t>
            </a:r>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r>
              <a:rPr lang="en-US" altLang="zh-CN"/>
              <a:t>10</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spd="slow" advTm="2000">
    <p:randomBar dir="vert"/>
  </p:transition>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image" Target="../media/image4.png"/><Relationship Id="rId4" Type="http://schemas.openxmlformats.org/officeDocument/2006/relationships/image" Target="../media/image3.jpe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flipH="1">
            <a:off x="2672705" y="-2661295"/>
            <a:ext cx="6858001" cy="12180592"/>
          </a:xfrm>
          <a:prstGeom prst="rect">
            <a:avLst/>
          </a:prstGeom>
        </p:spPr>
      </p:pic>
      <p:pic>
        <p:nvPicPr>
          <p:cNvPr id="8" name="图片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2855034" y="-2295636"/>
            <a:ext cx="6409921" cy="11449272"/>
          </a:xfrm>
          <a:prstGeom prst="rect">
            <a:avLst/>
          </a:prstGeom>
        </p:spPr>
      </p:pic>
      <p:pic>
        <p:nvPicPr>
          <p:cNvPr id="9" name="图片 8"/>
          <p:cNvPicPr>
            <a:picLocks noChangeAspect="1"/>
          </p:cNvPicPr>
          <p:nvPr userDrawn="1"/>
        </p:nvPicPr>
        <p:blipFill rotWithShape="1">
          <a:blip r:embed="rId4" cstate="print">
            <a:clrChange>
              <a:clrFrom>
                <a:srgbClr val="F6F6F6"/>
              </a:clrFrom>
              <a:clrTo>
                <a:srgbClr val="F6F6F6">
                  <a:alpha val="0"/>
                </a:srgbClr>
              </a:clrTo>
            </a:clrChange>
            <a:extLst>
              <a:ext uri="{28A0092B-C50C-407E-A947-70E740481C1C}">
                <a14:useLocalDpi xmlns:a14="http://schemas.microsoft.com/office/drawing/2010/main" val="0"/>
              </a:ext>
            </a:extLst>
          </a:blip>
          <a:srcRect l="72187" b="54565"/>
          <a:stretch>
            <a:fillRect/>
          </a:stretch>
        </p:blipFill>
        <p:spPr>
          <a:xfrm>
            <a:off x="9840416" y="-3022"/>
            <a:ext cx="2357727" cy="1919488"/>
          </a:xfrm>
          <a:prstGeom prst="rect">
            <a:avLst/>
          </a:prstGeom>
        </p:spPr>
      </p:pic>
      <p:pic>
        <p:nvPicPr>
          <p:cNvPr id="10" name="图片 9"/>
          <p:cNvPicPr>
            <a:picLocks noChangeAspect="1"/>
          </p:cNvPicPr>
          <p:nvPr userDrawn="1"/>
        </p:nvPicPr>
        <p:blipFill rotWithShape="1">
          <a:blip r:embed="rId5" cstate="print">
            <a:extLst>
              <a:ext uri="{28A0092B-C50C-407E-A947-70E740481C1C}">
                <a14:useLocalDpi xmlns:a14="http://schemas.microsoft.com/office/drawing/2010/main" val="0"/>
              </a:ext>
            </a:extLst>
          </a:blip>
          <a:srcRect t="76902" r="24017"/>
          <a:stretch>
            <a:fillRect/>
          </a:stretch>
        </p:blipFill>
        <p:spPr>
          <a:xfrm>
            <a:off x="0" y="4773358"/>
            <a:ext cx="12192000" cy="208464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Lst>
  <p:transition spd="slow" advTm="2000">
    <p:randomBar dir="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1.xml"/><Relationship Id="rId7" Type="http://schemas.openxmlformats.org/officeDocument/2006/relationships/image" Target="../media/image9.jpe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1.xml"/><Relationship Id="rId3" Type="http://schemas.openxmlformats.org/officeDocument/2006/relationships/image" Target="../media/image20.png"/><Relationship Id="rId2" Type="http://schemas.openxmlformats.org/officeDocument/2006/relationships/image" Target="../media/image15.jpeg"/><Relationship Id="rId1" Type="http://schemas.openxmlformats.org/officeDocument/2006/relationships/image" Target="../media/image14.png"/></Relationships>
</file>

<file path=ppt/slides/_rels/slide11.xml.rels><?xml version="1.0" encoding="UTF-8" standalone="yes"?>
<Relationships xmlns="http://schemas.openxmlformats.org/package/2006/relationships"><Relationship Id="rId7" Type="http://schemas.openxmlformats.org/officeDocument/2006/relationships/notesSlide" Target="../notesSlides/notesSlide11.xml"/><Relationship Id="rId6"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1.xml"/><Relationship Id="rId4" Type="http://schemas.openxmlformats.org/officeDocument/2006/relationships/image" Target="../media/image15.jpeg"/><Relationship Id="rId3" Type="http://schemas.microsoft.com/office/2007/relationships/hdphoto" Target="../media/image22.wdp"/><Relationship Id="rId2" Type="http://schemas.openxmlformats.org/officeDocument/2006/relationships/image" Target="../media/image21.png"/><Relationship Id="rId1" Type="http://schemas.openxmlformats.org/officeDocument/2006/relationships/image" Target="../media/image14.pn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1.xml"/><Relationship Id="rId3" Type="http://schemas.openxmlformats.org/officeDocument/2006/relationships/image" Target="../media/image15.jpeg"/><Relationship Id="rId2" Type="http://schemas.openxmlformats.org/officeDocument/2006/relationships/image" Target="../media/image23.jpeg"/><Relationship Id="rId1" Type="http://schemas.openxmlformats.org/officeDocument/2006/relationships/image" Target="../media/image14.png"/></Relationships>
</file>

<file path=ppt/slides/_rels/slide14.xml.rels><?xml version="1.0" encoding="UTF-8" standalone="yes"?>
<Relationships xmlns="http://schemas.openxmlformats.org/package/2006/relationships"><Relationship Id="rId9" Type="http://schemas.openxmlformats.org/officeDocument/2006/relationships/notesSlide" Target="../notesSlides/notesSlide14.xml"/><Relationship Id="rId8" Type="http://schemas.openxmlformats.org/officeDocument/2006/relationships/slideLayout" Target="../slideLayouts/slideLayout1.xml"/><Relationship Id="rId7" Type="http://schemas.openxmlformats.org/officeDocument/2006/relationships/image" Target="../media/image9.jpe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1.xml"/><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xml"/><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png"/></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1.xml"/><Relationship Id="rId3" Type="http://schemas.openxmlformats.org/officeDocument/2006/relationships/image" Target="../media/image17.jpeg"/><Relationship Id="rId2" Type="http://schemas.openxmlformats.org/officeDocument/2006/relationships/image" Target="../media/image15.jpeg"/><Relationship Id="rId1" Type="http://schemas.openxmlformats.org/officeDocument/2006/relationships/image" Target="../media/image14.pn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1.xml"/><Relationship Id="rId3" Type="http://schemas.openxmlformats.org/officeDocument/2006/relationships/image" Target="../media/image15.jpeg"/><Relationship Id="rId2" Type="http://schemas.openxmlformats.org/officeDocument/2006/relationships/image" Target="../media/image18.jpeg"/><Relationship Id="rId1" Type="http://schemas.openxmlformats.org/officeDocument/2006/relationships/image" Target="../media/image14.png"/></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1.xml"/><Relationship Id="rId3" Type="http://schemas.openxmlformats.org/officeDocument/2006/relationships/image" Target="../media/image19.png"/><Relationship Id="rId2" Type="http://schemas.openxmlformats.org/officeDocument/2006/relationships/image" Target="../media/image15.jpeg"/><Relationship Id="rId1"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5400000" flipH="1">
            <a:off x="2672705" y="-2661295"/>
            <a:ext cx="6858001" cy="12180592"/>
          </a:xfrm>
          <a:prstGeom prst="rect">
            <a:avLst/>
          </a:prstGeom>
        </p:spPr>
      </p:pic>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855034" y="-2295636"/>
            <a:ext cx="6409921" cy="11449272"/>
          </a:xfrm>
          <a:prstGeom prst="rect">
            <a:avLst/>
          </a:prstGeom>
        </p:spPr>
      </p:pic>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392" y="1236010"/>
            <a:ext cx="4748714" cy="4713270"/>
          </a:xfrm>
          <a:prstGeom prst="rect">
            <a:avLst/>
          </a:prstGeom>
        </p:spPr>
      </p:pic>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8845" y="552505"/>
            <a:ext cx="876714" cy="1739906"/>
          </a:xfrm>
          <a:prstGeom prst="rect">
            <a:avLst/>
          </a:prstGeom>
        </p:spPr>
      </p:pic>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27848" y="2664278"/>
            <a:ext cx="7464151" cy="4172062"/>
          </a:xfrm>
          <a:prstGeom prst="rect">
            <a:avLst/>
          </a:prstGeom>
        </p:spPr>
      </p:pic>
      <p:pic>
        <p:nvPicPr>
          <p:cNvPr id="22" name="图片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34435" y="5157416"/>
            <a:ext cx="4806181" cy="1487826"/>
          </a:xfrm>
          <a:prstGeom prst="rect">
            <a:avLst/>
          </a:prstGeom>
        </p:spPr>
      </p:pic>
      <p:sp>
        <p:nvSpPr>
          <p:cNvPr id="12" name="矩形 11"/>
          <p:cNvSpPr/>
          <p:nvPr/>
        </p:nvSpPr>
        <p:spPr>
          <a:xfrm>
            <a:off x="6168008" y="1910800"/>
            <a:ext cx="5091532" cy="1323439"/>
          </a:xfrm>
          <a:prstGeom prst="rect">
            <a:avLst/>
          </a:prstGeom>
        </p:spPr>
        <p:txBody>
          <a:bodyPr wrap="square">
            <a:spAutoFit/>
          </a:bodyPr>
          <a:lstStyle/>
          <a:p>
            <a:pPr algn="dist"/>
            <a:r>
              <a:rPr lang="zh-CN" altLang="en-US" sz="8000">
                <a:solidFill>
                  <a:srgbClr val="FF3300"/>
                </a:solidFill>
                <a:effectLst>
                  <a:outerShdw blurRad="38100" dist="38100" dir="2700000" algn="tl">
                    <a:srgbClr val="000000">
                      <a:alpha val="43137"/>
                    </a:srgbClr>
                  </a:outerShdw>
                </a:effectLst>
                <a:latin typeface="方正少儿简体" panose="03000509000000000000" pitchFamily="65" charset="-122"/>
                <a:ea typeface="方正少儿简体" panose="03000509000000000000" pitchFamily="65" charset="-122"/>
              </a:rPr>
              <a:t>从我做起</a:t>
            </a:r>
            <a:endParaRPr lang="zh-CN" altLang="en-US" sz="8000" dirty="0">
              <a:solidFill>
                <a:srgbClr val="FF3300"/>
              </a:solidFill>
              <a:effectLst>
                <a:outerShdw blurRad="38100" dist="38100" dir="2700000" algn="tl">
                  <a:srgbClr val="000000">
                    <a:alpha val="43137"/>
                  </a:srgbClr>
                </a:outerShdw>
              </a:effectLst>
              <a:latin typeface="方正少儿简体" panose="03000509000000000000" pitchFamily="65" charset="-122"/>
              <a:ea typeface="方正少儿简体" panose="03000509000000000000" pitchFamily="65" charset="-122"/>
            </a:endParaRPr>
          </a:p>
        </p:txBody>
      </p:sp>
      <p:sp>
        <p:nvSpPr>
          <p:cNvPr id="13" name="文本框 12"/>
          <p:cNvSpPr txBox="1"/>
          <p:nvPr/>
        </p:nvSpPr>
        <p:spPr>
          <a:xfrm>
            <a:off x="3791744" y="770130"/>
            <a:ext cx="5901472" cy="1323439"/>
          </a:xfrm>
          <a:prstGeom prst="rect">
            <a:avLst/>
          </a:prstGeom>
          <a:noFill/>
        </p:spPr>
        <p:txBody>
          <a:bodyPr wrap="square" rtlCol="0">
            <a:spAutoFit/>
          </a:bodyPr>
          <a:lstStyle/>
          <a:p>
            <a:pPr algn="dist"/>
            <a:r>
              <a:rPr lang="zh-CN" altLang="en-US" sz="8000" dirty="0">
                <a:solidFill>
                  <a:srgbClr val="FF3300"/>
                </a:solidFill>
                <a:effectLst>
                  <a:outerShdw blurRad="38100" dist="38100" dir="2700000" algn="tl">
                    <a:srgbClr val="000000">
                      <a:alpha val="43137"/>
                    </a:srgbClr>
                  </a:outerShdw>
                </a:effectLst>
                <a:latin typeface="方正少儿简体" panose="03000509000000000000" pitchFamily="65" charset="-122"/>
                <a:ea typeface="方正少儿简体" panose="03000509000000000000" pitchFamily="65" charset="-122"/>
              </a:rPr>
              <a:t>预防登革热</a:t>
            </a:r>
            <a:endParaRPr lang="zh-CN" altLang="en-US" sz="8000" dirty="0">
              <a:solidFill>
                <a:srgbClr val="FF3300"/>
              </a:solidFill>
              <a:effectLst>
                <a:outerShdw blurRad="38100" dist="38100" dir="2700000" algn="tl">
                  <a:srgbClr val="000000">
                    <a:alpha val="43137"/>
                  </a:srgbClr>
                </a:outerShdw>
              </a:effectLst>
              <a:latin typeface="方正少儿简体" panose="03000509000000000000" pitchFamily="65" charset="-122"/>
              <a:ea typeface="方正少儿简体" panose="03000509000000000000" pitchFamily="65" charset="-122"/>
            </a:endParaRPr>
          </a:p>
        </p:txBody>
      </p:sp>
      <p:pic>
        <p:nvPicPr>
          <p:cNvPr id="14" name="图片 13"/>
          <p:cNvPicPr>
            <a:picLocks noChangeAspect="1"/>
          </p:cNvPicPr>
          <p:nvPr/>
        </p:nvPicPr>
        <p:blipFill>
          <a:blip r:embed="rId7" cstate="print">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4989955" y="2001901"/>
            <a:ext cx="1141235" cy="1141235"/>
          </a:xfrm>
          <a:prstGeom prst="rect">
            <a:avLst/>
          </a:prstGeom>
        </p:spPr>
      </p:pic>
      <p:sp>
        <p:nvSpPr>
          <p:cNvPr id="17" name="文本框 16"/>
          <p:cNvSpPr txBox="1"/>
          <p:nvPr/>
        </p:nvSpPr>
        <p:spPr>
          <a:xfrm>
            <a:off x="6768500" y="3326221"/>
            <a:ext cx="3093160" cy="523220"/>
          </a:xfrm>
          <a:prstGeom prst="rect">
            <a:avLst/>
          </a:prstGeom>
          <a:noFill/>
        </p:spPr>
        <p:txBody>
          <a:bodyPr wrap="square" rtlCol="0">
            <a:spAutoFit/>
          </a:bodyPr>
          <a:lstStyle/>
          <a:p>
            <a:r>
              <a:rPr lang="zh-CN" altLang="en-US" sz="2800">
                <a:solidFill>
                  <a:srgbClr val="FF3300"/>
                </a:solidFill>
                <a:effectLst>
                  <a:outerShdw blurRad="38100" dist="38100" dir="2700000" algn="tl">
                    <a:srgbClr val="000000">
                      <a:alpha val="43137"/>
                    </a:srgbClr>
                  </a:outerShdw>
                </a:effectLst>
                <a:latin typeface="方正少儿简体" panose="03000509000000000000" pitchFamily="65" charset="-122"/>
                <a:ea typeface="方正少儿简体" panose="03000509000000000000" pitchFamily="65" charset="-122"/>
              </a:rPr>
              <a:t>教育主题班会</a:t>
            </a:r>
            <a:r>
              <a:rPr lang="en-US" altLang="zh-CN" sz="2800">
                <a:solidFill>
                  <a:srgbClr val="FF3300"/>
                </a:solidFill>
                <a:effectLst>
                  <a:outerShdw blurRad="38100" dist="38100" dir="2700000" algn="tl">
                    <a:srgbClr val="000000">
                      <a:alpha val="43137"/>
                    </a:srgbClr>
                  </a:outerShdw>
                </a:effectLst>
                <a:latin typeface="方正少儿简体" panose="03000509000000000000" pitchFamily="65" charset="-122"/>
                <a:ea typeface="方正少儿简体" panose="03000509000000000000" pitchFamily="65" charset="-122"/>
              </a:rPr>
              <a:t>ppt</a:t>
            </a:r>
            <a:endParaRPr lang="zh-CN" altLang="en-US" sz="2800" dirty="0">
              <a:solidFill>
                <a:srgbClr val="FF3300"/>
              </a:solidFill>
              <a:effectLst>
                <a:outerShdw blurRad="38100" dist="38100" dir="2700000" algn="tl">
                  <a:srgbClr val="000000">
                    <a:alpha val="43137"/>
                  </a:srgbClr>
                </a:outerShdw>
              </a:effectLst>
              <a:latin typeface="方正少儿简体" panose="03000509000000000000" pitchFamily="65" charset="-122"/>
              <a:ea typeface="方正少儿简体" panose="03000509000000000000" pitchFamily="65" charset="-122"/>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1+#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2" presetClass="entr" presetSubtype="8"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0-#ppt_w/2"/>
                                          </p:val>
                                        </p:tav>
                                        <p:tav tm="100000">
                                          <p:val>
                                            <p:strVal val="#ppt_x"/>
                                          </p:val>
                                        </p:tav>
                                      </p:tavLst>
                                    </p:anim>
                                    <p:anim calcmode="lin" valueType="num">
                                      <p:cBhvr additive="base">
                                        <p:cTn id="21"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lum/>
          </a:blip>
          <a:srcRect/>
          <a:stretch>
            <a:fillRect t="-65000" b="-65000"/>
          </a:stretch>
        </a:blipFill>
        <a:effectLst/>
      </p:bgPr>
    </p:bg>
    <p:spTree>
      <p:nvGrpSpPr>
        <p:cNvPr id="1" name=""/>
        <p:cNvGrpSpPr/>
        <p:nvPr/>
      </p:nvGrpSpPr>
      <p:grpSpPr>
        <a:xfrm>
          <a:off x="0" y="0"/>
          <a:ext cx="0" cy="0"/>
          <a:chOff x="0" y="0"/>
          <a:chExt cx="0" cy="0"/>
        </a:xfrm>
      </p:grpSpPr>
      <p:sp>
        <p:nvSpPr>
          <p:cNvPr id="9" name="矩形 8"/>
          <p:cNvSpPr/>
          <p:nvPr/>
        </p:nvSpPr>
        <p:spPr>
          <a:xfrm>
            <a:off x="2165122" y="917733"/>
            <a:ext cx="1826141" cy="584775"/>
          </a:xfrm>
          <a:prstGeom prst="rect">
            <a:avLst/>
          </a:prstGeom>
        </p:spPr>
        <p:txBody>
          <a:bodyPr wrap="none">
            <a:spAutoFit/>
          </a:bodyPr>
          <a:lstStyle/>
          <a:p>
            <a:r>
              <a:rPr lang="zh-CN" altLang="en-US" sz="3200">
                <a:solidFill>
                  <a:srgbClr val="FF3300"/>
                </a:solidFill>
                <a:latin typeface="方正少儿简体" panose="03000509000000000000" pitchFamily="65" charset="-122"/>
                <a:ea typeface="方正少儿简体" panose="03000509000000000000" pitchFamily="65" charset="-122"/>
                <a:cs typeface="萝莉体 第二版" panose="02000500000000000000" pitchFamily="2" charset="-122"/>
              </a:rPr>
              <a:t>流行特征</a:t>
            </a:r>
            <a:endParaRPr lang="zh-CN" altLang="en-US" sz="3200" dirty="0">
              <a:solidFill>
                <a:srgbClr val="FF3300"/>
              </a:solidFill>
              <a:latin typeface="方正少儿简体" panose="03000509000000000000" pitchFamily="65" charset="-122"/>
              <a:ea typeface="方正少儿简体" panose="03000509000000000000" pitchFamily="65" charset="-122"/>
              <a:cs typeface="萝莉体 第二版" panose="02000500000000000000" pitchFamily="2" charset="-122"/>
            </a:endParaRPr>
          </a:p>
        </p:txBody>
      </p:sp>
      <p:pic>
        <p:nvPicPr>
          <p:cNvPr id="12" name="图片 11"/>
          <p:cNvPicPr>
            <a:picLocks noChangeAspect="1"/>
          </p:cNvPicPr>
          <p:nvPr/>
        </p:nvPicPr>
        <p:blipFill>
          <a:blip r:embed="rId2" cstate="print">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983432" y="619275"/>
            <a:ext cx="1181690" cy="1181690"/>
          </a:xfrm>
          <a:prstGeom prst="rect">
            <a:avLst/>
          </a:prstGeom>
        </p:spPr>
      </p:pic>
      <p:sp>
        <p:nvSpPr>
          <p:cNvPr id="10" name="矩形 9"/>
          <p:cNvSpPr/>
          <p:nvPr/>
        </p:nvSpPr>
        <p:spPr>
          <a:xfrm>
            <a:off x="3991263" y="2060848"/>
            <a:ext cx="7272808" cy="3269613"/>
          </a:xfrm>
          <a:prstGeom prst="rect">
            <a:avLst/>
          </a:prstGeom>
        </p:spPr>
        <p:txBody>
          <a:bodyPr wrap="square">
            <a:spAutoFit/>
          </a:bodyPr>
          <a:lstStyle/>
          <a:p>
            <a:pPr indent="457200" fontAlgn="auto">
              <a:lnSpc>
                <a:spcPct val="150000"/>
              </a:lnSpc>
              <a:spcAft>
                <a:spcPts val="0"/>
              </a:spcAft>
            </a:pPr>
            <a:r>
              <a:rPr lang="zh-CN" altLang="en-US" sz="2000">
                <a:solidFill>
                  <a:srgbClr val="FF3300"/>
                </a:solidFill>
                <a:latin typeface="方正少儿简体" panose="03000509000000000000" pitchFamily="65" charset="-122"/>
                <a:ea typeface="方正少儿简体" panose="03000509000000000000" pitchFamily="65" charset="-122"/>
                <a:cs typeface="萝莉体 第二版" panose="02000500000000000000" pitchFamily="2" charset="-122"/>
              </a:rPr>
              <a:t>地理分布：登革热主要在北纬</a:t>
            </a:r>
            <a:r>
              <a:rPr lang="en-US" altLang="zh-CN" sz="2000">
                <a:solidFill>
                  <a:srgbClr val="FF3300"/>
                </a:solidFill>
                <a:latin typeface="方正少儿简体" panose="03000509000000000000" pitchFamily="65" charset="-122"/>
                <a:ea typeface="方正少儿简体" panose="03000509000000000000" pitchFamily="65" charset="-122"/>
                <a:cs typeface="萝莉体 第二版" panose="02000500000000000000" pitchFamily="2" charset="-122"/>
              </a:rPr>
              <a:t>25°</a:t>
            </a:r>
            <a:r>
              <a:rPr lang="zh-CN" altLang="en-US" sz="2000">
                <a:solidFill>
                  <a:srgbClr val="FF3300"/>
                </a:solidFill>
                <a:latin typeface="方正少儿简体" panose="03000509000000000000" pitchFamily="65" charset="-122"/>
                <a:ea typeface="方正少儿简体" panose="03000509000000000000" pitchFamily="65" charset="-122"/>
                <a:cs typeface="萝莉体 第二版" panose="02000500000000000000" pitchFamily="2" charset="-122"/>
              </a:rPr>
              <a:t>到南纬</a:t>
            </a:r>
            <a:r>
              <a:rPr lang="en-US" altLang="zh-CN" sz="2000">
                <a:solidFill>
                  <a:srgbClr val="FF3300"/>
                </a:solidFill>
                <a:latin typeface="方正少儿简体" panose="03000509000000000000" pitchFamily="65" charset="-122"/>
                <a:ea typeface="方正少儿简体" panose="03000509000000000000" pitchFamily="65" charset="-122"/>
                <a:cs typeface="萝莉体 第二版" panose="02000500000000000000" pitchFamily="2" charset="-122"/>
              </a:rPr>
              <a:t>25°</a:t>
            </a:r>
            <a:r>
              <a:rPr lang="zh-CN" altLang="en-US" sz="2000">
                <a:solidFill>
                  <a:srgbClr val="FF3300"/>
                </a:solidFill>
                <a:latin typeface="方正少儿简体" panose="03000509000000000000" pitchFamily="65" charset="-122"/>
                <a:ea typeface="方正少儿简体" panose="03000509000000000000" pitchFamily="65" charset="-122"/>
                <a:cs typeface="萝莉体 第二版" panose="02000500000000000000" pitchFamily="2" charset="-122"/>
              </a:rPr>
              <a:t>的热带和亚热带地区流行，尤其是在东南亚太平洋岛屿和加勒比海地区。在中国主要发生于海南、台湾、广东、福建省和广西壮族自治区。登革病毒常先流行于市镇，后向农村蔓延。由于现代交通工具的便利在城市与城市之间的登革热远距离传播已逐渐引起重视。</a:t>
            </a:r>
            <a:endParaRPr lang="zh-CN" altLang="en-US" sz="2000">
              <a:solidFill>
                <a:srgbClr val="FF3300"/>
              </a:solidFill>
              <a:latin typeface="方正少儿简体" panose="03000509000000000000" pitchFamily="65" charset="-122"/>
              <a:ea typeface="方正少儿简体" panose="03000509000000000000" pitchFamily="65" charset="-122"/>
              <a:cs typeface="萝莉体 第二版" panose="02000500000000000000" pitchFamily="2" charset="-122"/>
            </a:endParaRPr>
          </a:p>
          <a:p>
            <a:pPr indent="457200" fontAlgn="auto">
              <a:lnSpc>
                <a:spcPct val="150000"/>
              </a:lnSpc>
              <a:spcAft>
                <a:spcPts val="0"/>
              </a:spcAft>
            </a:pPr>
            <a:r>
              <a:rPr lang="zh-CN" altLang="en-US" sz="2000">
                <a:solidFill>
                  <a:srgbClr val="FF3300"/>
                </a:solidFill>
                <a:latin typeface="方正少儿简体" panose="03000509000000000000" pitchFamily="65" charset="-122"/>
                <a:ea typeface="方正少儿简体" panose="03000509000000000000" pitchFamily="65" charset="-122"/>
                <a:cs typeface="萝莉体 第二版" panose="02000500000000000000" pitchFamily="2" charset="-122"/>
              </a:rPr>
              <a:t>季节性：登革热的流行与伊蚊的滋生繁殖有关，主要发生于气温高多雨的夏秋季。在广东省为</a:t>
            </a:r>
            <a:r>
              <a:rPr lang="en-US" altLang="zh-CN" sz="2000">
                <a:solidFill>
                  <a:srgbClr val="FF3300"/>
                </a:solidFill>
                <a:latin typeface="方正少儿简体" panose="03000509000000000000" pitchFamily="65" charset="-122"/>
                <a:ea typeface="方正少儿简体" panose="03000509000000000000" pitchFamily="65" charset="-122"/>
                <a:cs typeface="萝莉体 第二版" panose="02000500000000000000" pitchFamily="2" charset="-122"/>
              </a:rPr>
              <a:t>5~11</a:t>
            </a:r>
            <a:r>
              <a:rPr lang="zh-CN" altLang="en-US" sz="2000">
                <a:solidFill>
                  <a:srgbClr val="FF3300"/>
                </a:solidFill>
                <a:latin typeface="方正少儿简体" panose="03000509000000000000" pitchFamily="65" charset="-122"/>
                <a:ea typeface="方正少儿简体" panose="03000509000000000000" pitchFamily="65" charset="-122"/>
                <a:cs typeface="萝莉体 第二版" panose="02000500000000000000" pitchFamily="2" charset="-122"/>
              </a:rPr>
              <a:t>月，海南省为</a:t>
            </a:r>
            <a:r>
              <a:rPr lang="en-US" altLang="zh-CN" sz="2000">
                <a:solidFill>
                  <a:srgbClr val="FF3300"/>
                </a:solidFill>
                <a:latin typeface="方正少儿简体" panose="03000509000000000000" pitchFamily="65" charset="-122"/>
                <a:ea typeface="方正少儿简体" panose="03000509000000000000" pitchFamily="65" charset="-122"/>
                <a:cs typeface="萝莉体 第二版" panose="02000500000000000000" pitchFamily="2" charset="-122"/>
              </a:rPr>
              <a:t>3~12</a:t>
            </a:r>
            <a:r>
              <a:rPr lang="zh-CN" altLang="en-US" sz="2000">
                <a:solidFill>
                  <a:srgbClr val="FF3300"/>
                </a:solidFill>
                <a:latin typeface="方正少儿简体" panose="03000509000000000000" pitchFamily="65" charset="-122"/>
                <a:ea typeface="方正少儿简体" panose="03000509000000000000" pitchFamily="65" charset="-122"/>
                <a:cs typeface="萝莉体 第二版" panose="02000500000000000000" pitchFamily="2" charset="-122"/>
              </a:rPr>
              <a:t>月。 </a:t>
            </a:r>
            <a:endParaRPr lang="zh-CN" altLang="en-US" sz="2000" dirty="0">
              <a:solidFill>
                <a:srgbClr val="FF3300"/>
              </a:solidFill>
              <a:latin typeface="方正少儿简体" panose="03000509000000000000" pitchFamily="65" charset="-122"/>
              <a:ea typeface="方正少儿简体" panose="03000509000000000000" pitchFamily="65" charset="-122"/>
              <a:cs typeface="萝莉体 第二版" panose="02000500000000000000" pitchFamily="2" charset="-122"/>
            </a:endParaRP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9456" y="1511512"/>
            <a:ext cx="2464655" cy="4221088"/>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5400000" flipH="1">
            <a:off x="2672705" y="-2661295"/>
            <a:ext cx="6858001" cy="12180592"/>
          </a:xfrm>
          <a:prstGeom prst="rect">
            <a:avLst/>
          </a:prstGeom>
        </p:spPr>
      </p:pic>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855034" y="-2295636"/>
            <a:ext cx="6409921" cy="11449272"/>
          </a:xfrm>
          <a:prstGeom prst="rect">
            <a:avLst/>
          </a:prstGeom>
        </p:spPr>
      </p:pic>
      <p:pic>
        <p:nvPicPr>
          <p:cNvPr id="19" name="图片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845" y="552505"/>
            <a:ext cx="876714" cy="1739906"/>
          </a:xfrm>
          <a:prstGeom prst="rect">
            <a:avLst/>
          </a:prstGeom>
        </p:spPr>
      </p:pic>
      <p:pic>
        <p:nvPicPr>
          <p:cNvPr id="7" name="图片 6"/>
          <p:cNvPicPr>
            <a:picLocks noChangeAspect="1"/>
          </p:cNvPicPr>
          <p:nvPr/>
        </p:nvPicPr>
        <p:blipFill rotWithShape="1">
          <a:blip r:embed="rId4" cstate="print">
            <a:extLst>
              <a:ext uri="{28A0092B-C50C-407E-A947-70E740481C1C}">
                <a14:useLocalDpi xmlns:a14="http://schemas.microsoft.com/office/drawing/2010/main" val="0"/>
              </a:ext>
            </a:extLst>
          </a:blip>
          <a:srcRect b="13411"/>
          <a:stretch>
            <a:fillRect/>
          </a:stretch>
        </p:blipFill>
        <p:spPr>
          <a:xfrm>
            <a:off x="-168697" y="881063"/>
            <a:ext cx="12349287" cy="5976937"/>
          </a:xfrm>
          <a:prstGeom prst="rect">
            <a:avLst/>
          </a:prstGeom>
        </p:spPr>
      </p:pic>
      <p:pic>
        <p:nvPicPr>
          <p:cNvPr id="22" name="图片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59496" y="4740959"/>
            <a:ext cx="6479444" cy="2005810"/>
          </a:xfrm>
          <a:prstGeom prst="rect">
            <a:avLst/>
          </a:prstGeom>
        </p:spPr>
      </p:pic>
      <p:sp>
        <p:nvSpPr>
          <p:cNvPr id="15" name="文本框 14"/>
          <p:cNvSpPr txBox="1"/>
          <p:nvPr/>
        </p:nvSpPr>
        <p:spPr>
          <a:xfrm>
            <a:off x="2567608" y="2281388"/>
            <a:ext cx="7848872" cy="1323439"/>
          </a:xfrm>
          <a:prstGeom prst="rect">
            <a:avLst/>
          </a:prstGeom>
          <a:noFill/>
        </p:spPr>
        <p:txBody>
          <a:bodyPr wrap="square" rtlCol="0">
            <a:spAutoFit/>
          </a:bodyPr>
          <a:lstStyle/>
          <a:p>
            <a:r>
              <a:rPr lang="zh-CN" altLang="en-US" sz="8000">
                <a:solidFill>
                  <a:srgbClr val="FF3300"/>
                </a:solidFill>
                <a:effectLst>
                  <a:outerShdw blurRad="38100" dist="38100" dir="2700000" algn="tl">
                    <a:srgbClr val="000000">
                      <a:alpha val="43137"/>
                    </a:srgbClr>
                  </a:outerShdw>
                </a:effectLst>
                <a:latin typeface="方正少儿简体" panose="03000509000000000000" pitchFamily="65" charset="-122"/>
                <a:ea typeface="方正少儿简体" panose="03000509000000000000" pitchFamily="65" charset="-122"/>
              </a:rPr>
              <a:t>如何预防登革热？</a:t>
            </a:r>
            <a:endParaRPr lang="zh-CN" altLang="en-US" sz="8000" dirty="0">
              <a:solidFill>
                <a:srgbClr val="FF3300"/>
              </a:solidFill>
              <a:effectLst>
                <a:outerShdw blurRad="38100" dist="38100" dir="2700000" algn="tl">
                  <a:srgbClr val="000000">
                    <a:alpha val="43137"/>
                  </a:srgbClr>
                </a:outerShdw>
              </a:effectLst>
              <a:latin typeface="方正少儿简体" panose="03000509000000000000" pitchFamily="65" charset="-122"/>
              <a:ea typeface="方正少儿简体" panose="03000509000000000000" pitchFamily="65" charset="-122"/>
            </a:endParaRPr>
          </a:p>
        </p:txBody>
      </p:sp>
      <p:sp>
        <p:nvSpPr>
          <p:cNvPr id="18" name="文本框 17"/>
          <p:cNvSpPr txBox="1"/>
          <p:nvPr/>
        </p:nvSpPr>
        <p:spPr>
          <a:xfrm>
            <a:off x="5303912" y="980728"/>
            <a:ext cx="1447177" cy="1323439"/>
          </a:xfrm>
          <a:prstGeom prst="rect">
            <a:avLst/>
          </a:prstGeom>
          <a:noFill/>
        </p:spPr>
        <p:txBody>
          <a:bodyPr wrap="square" rtlCol="0">
            <a:spAutoFit/>
          </a:bodyPr>
          <a:lstStyle/>
          <a:p>
            <a:r>
              <a:rPr lang="en-US" altLang="zh-CN" sz="8000">
                <a:solidFill>
                  <a:srgbClr val="FF3300"/>
                </a:solidFill>
                <a:effectLst>
                  <a:outerShdw blurRad="38100" dist="38100" dir="2700000" algn="tl">
                    <a:srgbClr val="000000">
                      <a:alpha val="43137"/>
                    </a:srgbClr>
                  </a:outerShdw>
                </a:effectLst>
                <a:latin typeface="方正少儿简体" panose="03000509000000000000" pitchFamily="65" charset="-122"/>
                <a:ea typeface="方正少儿简体" panose="03000509000000000000" pitchFamily="65" charset="-122"/>
              </a:rPr>
              <a:t>04</a:t>
            </a:r>
            <a:endParaRPr lang="zh-CN" altLang="en-US" sz="8000" dirty="0">
              <a:solidFill>
                <a:srgbClr val="FF3300"/>
              </a:solidFill>
              <a:effectLst>
                <a:outerShdw blurRad="38100" dist="38100" dir="2700000" algn="tl">
                  <a:srgbClr val="000000">
                    <a:alpha val="43137"/>
                  </a:srgbClr>
                </a:outerShdw>
              </a:effectLst>
              <a:latin typeface="方正少儿简体" panose="03000509000000000000" pitchFamily="65" charset="-122"/>
              <a:ea typeface="方正少儿简体" panose="03000509000000000000" pitchFamily="65" charset="-122"/>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lum/>
          </a:blip>
          <a:srcRect/>
          <a:stretch>
            <a:fillRect t="-65000" b="-65000"/>
          </a:stretch>
        </a:blipFill>
        <a:effectLst/>
      </p:bgPr>
    </p:bg>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2" cstate="print">
            <a:clrChange>
              <a:clrFrom>
                <a:srgbClr val="F6F6F6"/>
              </a:clrFrom>
              <a:clrTo>
                <a:srgbClr val="F6F6F6">
                  <a:alpha val="0"/>
                </a:srgbClr>
              </a:clrTo>
            </a:clrChange>
            <a:extLst>
              <a:ext uri="{BEBA8EAE-BF5A-486C-A8C5-ECC9F3942E4B}">
                <a14:imgProps xmlns:a14="http://schemas.microsoft.com/office/drawing/2010/main">
                  <a14:imgLayer r:embed="rId3">
                    <a14:imgEffect>
                      <a14:backgroundRemoval t="26074" b="90519" l="400" r="100000">
                        <a14:foregroundMark x1="3800" y1="37037" x2="20200" y2="49481"/>
                        <a14:foregroundMark x1="3000" y1="38370" x2="3400" y2="41926"/>
                        <a14:foregroundMark x1="7800" y1="36296" x2="14000" y2="39259"/>
                        <a14:foregroundMark x1="6600" y1="76593" x2="20400" y2="62370"/>
                        <a14:foregroundMark x1="7800" y1="71259" x2="3600" y2="74815"/>
                        <a14:foregroundMark x1="11400" y1="74963" x2="7400" y2="78667"/>
                        <a14:foregroundMark x1="3800" y1="76000" x2="8400" y2="78074"/>
                        <a14:foregroundMark x1="38800" y1="79852" x2="60400" y2="81333"/>
                        <a14:foregroundMark x1="86000" y1="54074" x2="89800" y2="45926"/>
                        <a14:foregroundMark x1="86800" y1="49481" x2="84400" y2="38370"/>
                        <a14:foregroundMark x1="92600" y1="46519" x2="94000" y2="52593"/>
                        <a14:foregroundMark x1="85200" y1="69630" x2="89800" y2="77926"/>
                        <a14:foregroundMark x1="86600" y1="74370" x2="87800" y2="79259"/>
                        <a14:foregroundMark x1="89000" y1="72000" x2="90600" y2="79111"/>
                        <a14:foregroundMark x1="90000" y1="73926" x2="92200" y2="78370"/>
                        <a14:foregroundMark x1="89400" y1="79556" x2="89400" y2="79556"/>
                        <a14:foregroundMark x1="94000" y1="46519" x2="94000" y2="46519"/>
                        <a14:foregroundMark x1="95000" y1="48741" x2="95000" y2="48741"/>
                        <a14:foregroundMark x1="95400" y1="51111" x2="95400" y2="51111"/>
                      </a14:backgroundRemoval>
                    </a14:imgEffect>
                  </a14:imgLayer>
                </a14:imgProps>
              </a:ext>
              <a:ext uri="{28A0092B-C50C-407E-A947-70E740481C1C}">
                <a14:useLocalDpi xmlns:a14="http://schemas.microsoft.com/office/drawing/2010/main" val="0"/>
              </a:ext>
            </a:extLst>
          </a:blip>
          <a:srcRect t="24240" b="9680"/>
          <a:stretch>
            <a:fillRect/>
          </a:stretch>
        </p:blipFill>
        <p:spPr>
          <a:xfrm>
            <a:off x="6672064" y="1628800"/>
            <a:ext cx="4680520" cy="4175341"/>
          </a:xfrm>
          <a:prstGeom prst="rect">
            <a:avLst/>
          </a:prstGeom>
        </p:spPr>
      </p:pic>
      <p:sp>
        <p:nvSpPr>
          <p:cNvPr id="9" name="矩形 8"/>
          <p:cNvSpPr/>
          <p:nvPr/>
        </p:nvSpPr>
        <p:spPr>
          <a:xfrm>
            <a:off x="2059872" y="899792"/>
            <a:ext cx="1826141" cy="584775"/>
          </a:xfrm>
          <a:prstGeom prst="rect">
            <a:avLst/>
          </a:prstGeom>
        </p:spPr>
        <p:txBody>
          <a:bodyPr wrap="none">
            <a:spAutoFit/>
          </a:bodyPr>
          <a:lstStyle/>
          <a:p>
            <a:r>
              <a:rPr lang="zh-CN" altLang="en-US" sz="3200">
                <a:solidFill>
                  <a:srgbClr val="FF3300"/>
                </a:solidFill>
                <a:latin typeface="方正少儿简体" panose="03000509000000000000" pitchFamily="65" charset="-122"/>
                <a:ea typeface="方正少儿简体" panose="03000509000000000000" pitchFamily="65" charset="-122"/>
                <a:cs typeface="萝莉体 第二版" panose="02000500000000000000" pitchFamily="2" charset="-122"/>
              </a:rPr>
              <a:t>如何预防</a:t>
            </a:r>
            <a:endParaRPr lang="zh-CN" altLang="en-US" sz="3200" dirty="0">
              <a:solidFill>
                <a:srgbClr val="FF3300"/>
              </a:solidFill>
              <a:latin typeface="方正少儿简体" panose="03000509000000000000" pitchFamily="65" charset="-122"/>
              <a:ea typeface="方正少儿简体" panose="03000509000000000000" pitchFamily="65" charset="-122"/>
              <a:cs typeface="萝莉体 第二版" panose="02000500000000000000" pitchFamily="2" charset="-122"/>
            </a:endParaRPr>
          </a:p>
        </p:txBody>
      </p:sp>
      <p:pic>
        <p:nvPicPr>
          <p:cNvPr id="12" name="图片 11"/>
          <p:cNvPicPr>
            <a:picLocks noChangeAspect="1"/>
          </p:cNvPicPr>
          <p:nvPr/>
        </p:nvPicPr>
        <p:blipFill>
          <a:blip r:embed="rId4" cstate="print">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878182" y="601334"/>
            <a:ext cx="1181690" cy="1181690"/>
          </a:xfrm>
          <a:prstGeom prst="rect">
            <a:avLst/>
          </a:prstGeom>
        </p:spPr>
      </p:pic>
      <p:sp>
        <p:nvSpPr>
          <p:cNvPr id="13" name="矩形 12"/>
          <p:cNvSpPr/>
          <p:nvPr/>
        </p:nvSpPr>
        <p:spPr>
          <a:xfrm>
            <a:off x="1365733" y="2700807"/>
            <a:ext cx="5040560" cy="2031325"/>
          </a:xfrm>
          <a:prstGeom prst="rect">
            <a:avLst/>
          </a:prstGeom>
        </p:spPr>
        <p:txBody>
          <a:bodyPr wrap="square">
            <a:spAutoFit/>
          </a:bodyPr>
          <a:lstStyle/>
          <a:p>
            <a:pPr marL="342900" indent="-342900" fontAlgn="auto">
              <a:lnSpc>
                <a:spcPct val="150000"/>
              </a:lnSpc>
              <a:spcAft>
                <a:spcPts val="0"/>
              </a:spcAft>
              <a:buFont typeface="Wingdings" panose="05000000000000000000" pitchFamily="2" charset="2"/>
              <a:buChar char="ü"/>
            </a:pPr>
            <a:r>
              <a:rPr lang="zh-CN" altLang="en-US" sz="2800">
                <a:solidFill>
                  <a:srgbClr val="FF3300"/>
                </a:solidFill>
                <a:latin typeface="方正少儿简体" panose="03000509000000000000" pitchFamily="65" charset="-122"/>
                <a:ea typeface="方正少儿简体" panose="03000509000000000000" pitchFamily="65" charset="-122"/>
                <a:cs typeface="萝莉体 第二版" panose="02000500000000000000" pitchFamily="2" charset="-122"/>
              </a:rPr>
              <a:t>防止积水，清除伊蚊孳生地</a:t>
            </a:r>
            <a:endParaRPr lang="zh-CN" altLang="en-US" sz="2800">
              <a:solidFill>
                <a:srgbClr val="FF3300"/>
              </a:solidFill>
              <a:latin typeface="方正少儿简体" panose="03000509000000000000" pitchFamily="65" charset="-122"/>
              <a:ea typeface="方正少儿简体" panose="03000509000000000000" pitchFamily="65" charset="-122"/>
              <a:cs typeface="萝莉体 第二版" panose="02000500000000000000" pitchFamily="2" charset="-122"/>
            </a:endParaRPr>
          </a:p>
          <a:p>
            <a:pPr marL="342900" indent="-342900" fontAlgn="auto">
              <a:lnSpc>
                <a:spcPct val="150000"/>
              </a:lnSpc>
              <a:spcAft>
                <a:spcPts val="0"/>
              </a:spcAft>
              <a:buFont typeface="Wingdings" panose="05000000000000000000" pitchFamily="2" charset="2"/>
              <a:buChar char="ü"/>
            </a:pPr>
            <a:r>
              <a:rPr lang="zh-CN" altLang="en-US" sz="2800">
                <a:solidFill>
                  <a:srgbClr val="FF3300"/>
                </a:solidFill>
                <a:latin typeface="方正少儿简体" panose="03000509000000000000" pitchFamily="65" charset="-122"/>
                <a:ea typeface="方正少儿简体" panose="03000509000000000000" pitchFamily="65" charset="-122"/>
                <a:cs typeface="萝莉体 第二版" panose="02000500000000000000" pitchFamily="2" charset="-122"/>
              </a:rPr>
              <a:t>消灭成蚊</a:t>
            </a:r>
            <a:endParaRPr lang="zh-CN" altLang="en-US" sz="2800">
              <a:solidFill>
                <a:srgbClr val="FF3300"/>
              </a:solidFill>
              <a:latin typeface="方正少儿简体" panose="03000509000000000000" pitchFamily="65" charset="-122"/>
              <a:ea typeface="方正少儿简体" panose="03000509000000000000" pitchFamily="65" charset="-122"/>
              <a:cs typeface="萝莉体 第二版" panose="02000500000000000000" pitchFamily="2" charset="-122"/>
            </a:endParaRPr>
          </a:p>
          <a:p>
            <a:pPr marL="342900" indent="-342900" fontAlgn="auto">
              <a:lnSpc>
                <a:spcPct val="150000"/>
              </a:lnSpc>
              <a:spcAft>
                <a:spcPts val="0"/>
              </a:spcAft>
              <a:buFont typeface="Wingdings" panose="05000000000000000000" pitchFamily="2" charset="2"/>
              <a:buChar char="ü"/>
            </a:pPr>
            <a:r>
              <a:rPr lang="zh-CN" altLang="en-US" sz="2800">
                <a:solidFill>
                  <a:srgbClr val="FF3300"/>
                </a:solidFill>
                <a:latin typeface="方正少儿简体" panose="03000509000000000000" pitchFamily="65" charset="-122"/>
                <a:ea typeface="方正少儿简体" panose="03000509000000000000" pitchFamily="65" charset="-122"/>
                <a:cs typeface="萝莉体 第二版" panose="02000500000000000000" pitchFamily="2" charset="-122"/>
              </a:rPr>
              <a:t>做好个人防护</a:t>
            </a:r>
            <a:endParaRPr lang="zh-CN" altLang="en-US" sz="2800" dirty="0">
              <a:solidFill>
                <a:srgbClr val="FF3300"/>
              </a:solidFill>
              <a:latin typeface="方正少儿简体" panose="03000509000000000000" pitchFamily="65" charset="-122"/>
              <a:ea typeface="方正少儿简体" panose="03000509000000000000" pitchFamily="65" charset="-122"/>
              <a:cs typeface="萝莉体 第二版" panose="02000500000000000000" pitchFamily="2" charset="-122"/>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lum/>
          </a:blip>
          <a:srcRect/>
          <a:stretch>
            <a:fillRect t="-65000" b="-65000"/>
          </a:stretch>
        </a:blipFill>
        <a:effectLst/>
      </p:bgPr>
    </p:bg>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2" cstate="print">
            <a:clrChange>
              <a:clrFrom>
                <a:srgbClr val="F6F6F6"/>
              </a:clrFrom>
              <a:clrTo>
                <a:srgbClr val="F6F6F6">
                  <a:alpha val="0"/>
                </a:srgbClr>
              </a:clrTo>
            </a:clrChange>
            <a:extLst>
              <a:ext uri="{28A0092B-C50C-407E-A947-70E740481C1C}">
                <a14:useLocalDpi xmlns:a14="http://schemas.microsoft.com/office/drawing/2010/main" val="0"/>
              </a:ext>
            </a:extLst>
          </a:blip>
          <a:srcRect l="24786" t="-427" r="21923" b="427"/>
          <a:stretch>
            <a:fillRect/>
          </a:stretch>
        </p:blipFill>
        <p:spPr>
          <a:xfrm>
            <a:off x="1234091" y="2179280"/>
            <a:ext cx="2538405" cy="4763285"/>
          </a:xfrm>
          <a:prstGeom prst="rect">
            <a:avLst/>
          </a:prstGeom>
        </p:spPr>
      </p:pic>
      <p:sp>
        <p:nvSpPr>
          <p:cNvPr id="9" name="矩形 8"/>
          <p:cNvSpPr/>
          <p:nvPr/>
        </p:nvSpPr>
        <p:spPr>
          <a:xfrm>
            <a:off x="2021106" y="922363"/>
            <a:ext cx="2646878" cy="584775"/>
          </a:xfrm>
          <a:prstGeom prst="rect">
            <a:avLst/>
          </a:prstGeom>
        </p:spPr>
        <p:txBody>
          <a:bodyPr wrap="none">
            <a:spAutoFit/>
          </a:bodyPr>
          <a:lstStyle/>
          <a:p>
            <a:r>
              <a:rPr lang="zh-CN" altLang="en-US" sz="3200">
                <a:solidFill>
                  <a:srgbClr val="FF3300"/>
                </a:solidFill>
                <a:latin typeface="方正少儿简体" panose="03000509000000000000" pitchFamily="65" charset="-122"/>
                <a:ea typeface="方正少儿简体" panose="03000509000000000000" pitchFamily="65" charset="-122"/>
                <a:cs typeface="萝莉体 第二版" panose="02000500000000000000" pitchFamily="2" charset="-122"/>
              </a:rPr>
              <a:t>做好个人防护</a:t>
            </a:r>
            <a:endParaRPr lang="zh-CN" altLang="en-US" sz="3200" dirty="0">
              <a:solidFill>
                <a:srgbClr val="FF3300"/>
              </a:solidFill>
              <a:latin typeface="方正少儿简体" panose="03000509000000000000" pitchFamily="65" charset="-122"/>
              <a:ea typeface="方正少儿简体" panose="03000509000000000000" pitchFamily="65" charset="-122"/>
              <a:cs typeface="萝莉体 第二版" panose="02000500000000000000" pitchFamily="2" charset="-122"/>
            </a:endParaRPr>
          </a:p>
        </p:txBody>
      </p:sp>
      <p:pic>
        <p:nvPicPr>
          <p:cNvPr id="12" name="图片 11"/>
          <p:cNvPicPr>
            <a:picLocks noChangeAspect="1"/>
          </p:cNvPicPr>
          <p:nvPr/>
        </p:nvPicPr>
        <p:blipFill>
          <a:blip r:embed="rId3" cstate="print">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839416" y="623905"/>
            <a:ext cx="1181690" cy="1181690"/>
          </a:xfrm>
          <a:prstGeom prst="rect">
            <a:avLst/>
          </a:prstGeom>
        </p:spPr>
      </p:pic>
      <p:sp>
        <p:nvSpPr>
          <p:cNvPr id="13" name="矩形 12"/>
          <p:cNvSpPr/>
          <p:nvPr/>
        </p:nvSpPr>
        <p:spPr>
          <a:xfrm>
            <a:off x="3791744" y="2780928"/>
            <a:ext cx="6704392" cy="2862322"/>
          </a:xfrm>
          <a:prstGeom prst="rect">
            <a:avLst/>
          </a:prstGeom>
        </p:spPr>
        <p:txBody>
          <a:bodyPr wrap="square">
            <a:spAutoFit/>
          </a:bodyPr>
          <a:lstStyle/>
          <a:p>
            <a:pPr marL="342900" indent="-342900" fontAlgn="auto">
              <a:lnSpc>
                <a:spcPct val="150000"/>
              </a:lnSpc>
              <a:spcAft>
                <a:spcPts val="0"/>
              </a:spcAft>
              <a:buFont typeface="Wingdings" panose="05000000000000000000" pitchFamily="2" charset="2"/>
              <a:buChar char="u"/>
            </a:pPr>
            <a:r>
              <a:rPr lang="zh-CN" altLang="en-US" sz="2000">
                <a:solidFill>
                  <a:srgbClr val="FF3300"/>
                </a:solidFill>
                <a:latin typeface="方正少儿简体" panose="03000509000000000000" pitchFamily="65" charset="-122"/>
                <a:ea typeface="方正少儿简体" panose="03000509000000000000" pitchFamily="65" charset="-122"/>
                <a:cs typeface="萝莉体 第二版" panose="02000500000000000000" pitchFamily="2" charset="-122"/>
              </a:rPr>
              <a:t>窗户装防蚊网，如房间没有空调设备，应装置蚊帐或其他防蚊设备。</a:t>
            </a:r>
            <a:endParaRPr lang="zh-CN" altLang="en-US" sz="2000">
              <a:solidFill>
                <a:srgbClr val="FF3300"/>
              </a:solidFill>
              <a:latin typeface="方正少儿简体" panose="03000509000000000000" pitchFamily="65" charset="-122"/>
              <a:ea typeface="方正少儿简体" panose="03000509000000000000" pitchFamily="65" charset="-122"/>
              <a:cs typeface="萝莉体 第二版" panose="02000500000000000000" pitchFamily="2" charset="-122"/>
            </a:endParaRPr>
          </a:p>
          <a:p>
            <a:pPr marL="342900" indent="-342900" fontAlgn="auto">
              <a:lnSpc>
                <a:spcPct val="150000"/>
              </a:lnSpc>
              <a:spcAft>
                <a:spcPts val="0"/>
              </a:spcAft>
              <a:buFont typeface="Wingdings" panose="05000000000000000000" pitchFamily="2" charset="2"/>
              <a:buChar char="u"/>
            </a:pPr>
            <a:r>
              <a:rPr lang="zh-CN" altLang="en-US" sz="2000">
                <a:solidFill>
                  <a:srgbClr val="FF3300"/>
                </a:solidFill>
                <a:latin typeface="方正少儿简体" panose="03000509000000000000" pitchFamily="65" charset="-122"/>
                <a:ea typeface="方正少儿简体" panose="03000509000000000000" pitchFamily="65" charset="-122"/>
                <a:cs typeface="萝莉体 第二版" panose="02000500000000000000" pitchFamily="2" charset="-122"/>
              </a:rPr>
              <a:t>避免于“花斑蚊”出没频繁时段在树荫、草丛、凉亭等户外阴暗处逗留。</a:t>
            </a:r>
            <a:endParaRPr lang="zh-CN" altLang="en-US" sz="2000">
              <a:solidFill>
                <a:srgbClr val="FF3300"/>
              </a:solidFill>
              <a:latin typeface="方正少儿简体" panose="03000509000000000000" pitchFamily="65" charset="-122"/>
              <a:ea typeface="方正少儿简体" panose="03000509000000000000" pitchFamily="65" charset="-122"/>
              <a:cs typeface="萝莉体 第二版" panose="02000500000000000000" pitchFamily="2" charset="-122"/>
            </a:endParaRPr>
          </a:p>
          <a:p>
            <a:pPr marL="342900" indent="-342900" fontAlgn="auto">
              <a:lnSpc>
                <a:spcPct val="150000"/>
              </a:lnSpc>
              <a:spcAft>
                <a:spcPts val="0"/>
              </a:spcAft>
              <a:buFont typeface="Wingdings" panose="05000000000000000000" pitchFamily="2" charset="2"/>
              <a:buChar char="u"/>
            </a:pPr>
            <a:r>
              <a:rPr lang="zh-CN" altLang="en-US" sz="2000">
                <a:solidFill>
                  <a:srgbClr val="FF3300"/>
                </a:solidFill>
                <a:latin typeface="方正少儿简体" panose="03000509000000000000" pitchFamily="65" charset="-122"/>
                <a:ea typeface="方正少儿简体" panose="03000509000000000000" pitchFamily="65" charset="-122"/>
                <a:cs typeface="萝莉体 第二版" panose="02000500000000000000" pitchFamily="2" charset="-122"/>
              </a:rPr>
              <a:t>到登革热流行区旅游或工作，应穿着长袖上衣及长裤，并在外露的皮肤及衣服上涂喷蚊虫趋避药物。</a:t>
            </a:r>
            <a:endParaRPr lang="zh-CN" altLang="en-US" sz="2000" dirty="0">
              <a:solidFill>
                <a:srgbClr val="FF3300"/>
              </a:solidFill>
              <a:latin typeface="方正少儿简体" panose="03000509000000000000" pitchFamily="65" charset="-122"/>
              <a:ea typeface="方正少儿简体" panose="03000509000000000000" pitchFamily="65" charset="-122"/>
              <a:cs typeface="萝莉体 第二版" panose="02000500000000000000" pitchFamily="2" charset="-122"/>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5400000" flipH="1">
            <a:off x="2672705" y="-2661295"/>
            <a:ext cx="6858001" cy="12180592"/>
          </a:xfrm>
          <a:prstGeom prst="rect">
            <a:avLst/>
          </a:prstGeom>
        </p:spPr>
      </p:pic>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855034" y="-2295636"/>
            <a:ext cx="6409921" cy="11449272"/>
          </a:xfrm>
          <a:prstGeom prst="rect">
            <a:avLst/>
          </a:prstGeom>
        </p:spPr>
      </p:pic>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392" y="1236010"/>
            <a:ext cx="4748714" cy="4713270"/>
          </a:xfrm>
          <a:prstGeom prst="rect">
            <a:avLst/>
          </a:prstGeom>
        </p:spPr>
      </p:pic>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8845" y="552505"/>
            <a:ext cx="876714" cy="1739906"/>
          </a:xfrm>
          <a:prstGeom prst="rect">
            <a:avLst/>
          </a:prstGeom>
        </p:spPr>
      </p:pic>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27848" y="2664278"/>
            <a:ext cx="7464151" cy="4172062"/>
          </a:xfrm>
          <a:prstGeom prst="rect">
            <a:avLst/>
          </a:prstGeom>
        </p:spPr>
      </p:pic>
      <p:pic>
        <p:nvPicPr>
          <p:cNvPr id="22" name="图片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34435" y="5157416"/>
            <a:ext cx="4806181" cy="1487826"/>
          </a:xfrm>
          <a:prstGeom prst="rect">
            <a:avLst/>
          </a:prstGeom>
        </p:spPr>
      </p:pic>
      <p:sp>
        <p:nvSpPr>
          <p:cNvPr id="12" name="矩形 11"/>
          <p:cNvSpPr/>
          <p:nvPr/>
        </p:nvSpPr>
        <p:spPr>
          <a:xfrm>
            <a:off x="6168008" y="1910800"/>
            <a:ext cx="5091532" cy="1323439"/>
          </a:xfrm>
          <a:prstGeom prst="rect">
            <a:avLst/>
          </a:prstGeom>
        </p:spPr>
        <p:txBody>
          <a:bodyPr wrap="square">
            <a:spAutoFit/>
          </a:bodyPr>
          <a:lstStyle/>
          <a:p>
            <a:pPr algn="dist"/>
            <a:r>
              <a:rPr lang="zh-CN" altLang="en-US" sz="8000">
                <a:solidFill>
                  <a:srgbClr val="FF3300"/>
                </a:solidFill>
                <a:effectLst>
                  <a:outerShdw blurRad="38100" dist="38100" dir="2700000" algn="tl">
                    <a:srgbClr val="000000">
                      <a:alpha val="43137"/>
                    </a:srgbClr>
                  </a:outerShdw>
                </a:effectLst>
                <a:latin typeface="方正少儿简体" panose="03000509000000000000" pitchFamily="65" charset="-122"/>
                <a:ea typeface="方正少儿简体" panose="03000509000000000000" pitchFamily="65" charset="-122"/>
              </a:rPr>
              <a:t>从我做起</a:t>
            </a:r>
            <a:endParaRPr lang="zh-CN" altLang="en-US" sz="8000" dirty="0">
              <a:solidFill>
                <a:srgbClr val="FF3300"/>
              </a:solidFill>
              <a:effectLst>
                <a:outerShdw blurRad="38100" dist="38100" dir="2700000" algn="tl">
                  <a:srgbClr val="000000">
                    <a:alpha val="43137"/>
                  </a:srgbClr>
                </a:outerShdw>
              </a:effectLst>
              <a:latin typeface="方正少儿简体" panose="03000509000000000000" pitchFamily="65" charset="-122"/>
              <a:ea typeface="方正少儿简体" panose="03000509000000000000" pitchFamily="65" charset="-122"/>
            </a:endParaRPr>
          </a:p>
        </p:txBody>
      </p:sp>
      <p:sp>
        <p:nvSpPr>
          <p:cNvPr id="13" name="文本框 12"/>
          <p:cNvSpPr txBox="1"/>
          <p:nvPr/>
        </p:nvSpPr>
        <p:spPr>
          <a:xfrm>
            <a:off x="3791744" y="770130"/>
            <a:ext cx="5901472" cy="1323439"/>
          </a:xfrm>
          <a:prstGeom prst="rect">
            <a:avLst/>
          </a:prstGeom>
          <a:noFill/>
        </p:spPr>
        <p:txBody>
          <a:bodyPr wrap="square" rtlCol="0">
            <a:spAutoFit/>
          </a:bodyPr>
          <a:lstStyle/>
          <a:p>
            <a:pPr algn="dist"/>
            <a:r>
              <a:rPr lang="zh-CN" altLang="en-US" sz="8000">
                <a:solidFill>
                  <a:srgbClr val="FF3300"/>
                </a:solidFill>
                <a:effectLst>
                  <a:outerShdw blurRad="38100" dist="38100" dir="2700000" algn="tl">
                    <a:srgbClr val="000000">
                      <a:alpha val="43137"/>
                    </a:srgbClr>
                  </a:outerShdw>
                </a:effectLst>
                <a:latin typeface="方正少儿简体" panose="03000509000000000000" pitchFamily="65" charset="-122"/>
                <a:ea typeface="方正少儿简体" panose="03000509000000000000" pitchFamily="65" charset="-122"/>
              </a:rPr>
              <a:t>预防登革热</a:t>
            </a:r>
            <a:endParaRPr lang="zh-CN" altLang="en-US" sz="8000" dirty="0">
              <a:solidFill>
                <a:srgbClr val="FF3300"/>
              </a:solidFill>
              <a:effectLst>
                <a:outerShdw blurRad="38100" dist="38100" dir="2700000" algn="tl">
                  <a:srgbClr val="000000">
                    <a:alpha val="43137"/>
                  </a:srgbClr>
                </a:outerShdw>
              </a:effectLst>
              <a:latin typeface="方正少儿简体" panose="03000509000000000000" pitchFamily="65" charset="-122"/>
              <a:ea typeface="方正少儿简体" panose="03000509000000000000" pitchFamily="65" charset="-122"/>
            </a:endParaRPr>
          </a:p>
        </p:txBody>
      </p:sp>
      <p:pic>
        <p:nvPicPr>
          <p:cNvPr id="14" name="图片 13"/>
          <p:cNvPicPr>
            <a:picLocks noChangeAspect="1"/>
          </p:cNvPicPr>
          <p:nvPr/>
        </p:nvPicPr>
        <p:blipFill>
          <a:blip r:embed="rId7" cstate="print">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4989955" y="2001901"/>
            <a:ext cx="1141235" cy="1141235"/>
          </a:xfrm>
          <a:prstGeom prst="rect">
            <a:avLst/>
          </a:prstGeom>
        </p:spPr>
      </p:pic>
      <p:sp>
        <p:nvSpPr>
          <p:cNvPr id="17" name="文本框 16"/>
          <p:cNvSpPr txBox="1"/>
          <p:nvPr/>
        </p:nvSpPr>
        <p:spPr>
          <a:xfrm>
            <a:off x="6768500" y="3326221"/>
            <a:ext cx="3093160" cy="523220"/>
          </a:xfrm>
          <a:prstGeom prst="rect">
            <a:avLst/>
          </a:prstGeom>
          <a:noFill/>
        </p:spPr>
        <p:txBody>
          <a:bodyPr wrap="square" rtlCol="0">
            <a:spAutoFit/>
          </a:bodyPr>
          <a:lstStyle/>
          <a:p>
            <a:r>
              <a:rPr lang="zh-CN" altLang="en-US" sz="2800">
                <a:solidFill>
                  <a:srgbClr val="FF3300"/>
                </a:solidFill>
                <a:effectLst>
                  <a:outerShdw blurRad="38100" dist="38100" dir="2700000" algn="tl">
                    <a:srgbClr val="000000">
                      <a:alpha val="43137"/>
                    </a:srgbClr>
                  </a:outerShdw>
                </a:effectLst>
                <a:latin typeface="方正少儿简体" panose="03000509000000000000" pitchFamily="65" charset="-122"/>
                <a:ea typeface="方正少儿简体" panose="03000509000000000000" pitchFamily="65" charset="-122"/>
              </a:rPr>
              <a:t>教育主题班会</a:t>
            </a:r>
            <a:r>
              <a:rPr lang="en-US" altLang="zh-CN" sz="2800">
                <a:solidFill>
                  <a:srgbClr val="FF3300"/>
                </a:solidFill>
                <a:effectLst>
                  <a:outerShdw blurRad="38100" dist="38100" dir="2700000" algn="tl">
                    <a:srgbClr val="000000">
                      <a:alpha val="43137"/>
                    </a:srgbClr>
                  </a:outerShdw>
                </a:effectLst>
                <a:latin typeface="方正少儿简体" panose="03000509000000000000" pitchFamily="65" charset="-122"/>
                <a:ea typeface="方正少儿简体" panose="03000509000000000000" pitchFamily="65" charset="-122"/>
              </a:rPr>
              <a:t>ppt</a:t>
            </a:r>
            <a:endParaRPr lang="zh-CN" altLang="en-US" sz="2800" dirty="0">
              <a:solidFill>
                <a:srgbClr val="FF3300"/>
              </a:solidFill>
              <a:effectLst>
                <a:outerShdw blurRad="38100" dist="38100" dir="2700000" algn="tl">
                  <a:srgbClr val="000000">
                    <a:alpha val="43137"/>
                  </a:srgbClr>
                </a:outerShdw>
              </a:effectLst>
              <a:latin typeface="方正少儿简体" panose="03000509000000000000" pitchFamily="65" charset="-122"/>
              <a:ea typeface="方正少儿简体" panose="03000509000000000000" pitchFamily="65" charset="-122"/>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1+#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2" presetClass="entr" presetSubtype="8"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0-#ppt_w/2"/>
                                          </p:val>
                                        </p:tav>
                                        <p:tav tm="100000">
                                          <p:val>
                                            <p:strVal val="#ppt_x"/>
                                          </p:val>
                                        </p:tav>
                                      </p:tavLst>
                                    </p:anim>
                                    <p:anim calcmode="lin" valueType="num">
                                      <p:cBhvr additive="base">
                                        <p:cTn id="21"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5400000" flipH="1">
            <a:off x="2672705" y="-2661295"/>
            <a:ext cx="6858001" cy="12180592"/>
          </a:xfrm>
          <a:prstGeom prst="rect">
            <a:avLst/>
          </a:prstGeom>
        </p:spPr>
      </p:pic>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855034" y="-2295636"/>
            <a:ext cx="6409921" cy="11449272"/>
          </a:xfrm>
          <a:prstGeom prst="rect">
            <a:avLst/>
          </a:prstGeom>
        </p:spPr>
      </p:pic>
      <p:sp>
        <p:nvSpPr>
          <p:cNvPr id="21" name="矩形 20"/>
          <p:cNvSpPr/>
          <p:nvPr/>
        </p:nvSpPr>
        <p:spPr>
          <a:xfrm>
            <a:off x="5617615" y="864861"/>
            <a:ext cx="5827960" cy="4401205"/>
          </a:xfrm>
          <a:prstGeom prst="rect">
            <a:avLst/>
          </a:prstGeom>
        </p:spPr>
        <p:txBody>
          <a:bodyPr wrap="square">
            <a:spAutoFit/>
          </a:bodyPr>
          <a:lstStyle/>
          <a:p>
            <a:r>
              <a:rPr lang="zh-CN" altLang="en-US" sz="4000">
                <a:solidFill>
                  <a:srgbClr val="FF3300"/>
                </a:solidFill>
                <a:latin typeface="方正少儿简体" panose="03000509000000000000" pitchFamily="65" charset="-122"/>
                <a:ea typeface="方正少儿简体" panose="03000509000000000000" pitchFamily="65" charset="-122"/>
              </a:rPr>
              <a:t>一、什么是登革热</a:t>
            </a:r>
            <a:endParaRPr lang="zh-CN" altLang="en-US" sz="4000">
              <a:solidFill>
                <a:srgbClr val="FF3300"/>
              </a:solidFill>
              <a:latin typeface="方正少儿简体" panose="03000509000000000000" pitchFamily="65" charset="-122"/>
              <a:ea typeface="方正少儿简体" panose="03000509000000000000" pitchFamily="65" charset="-122"/>
            </a:endParaRPr>
          </a:p>
          <a:p>
            <a:endParaRPr lang="zh-CN" altLang="en-US" sz="4000">
              <a:solidFill>
                <a:srgbClr val="FF3300"/>
              </a:solidFill>
              <a:latin typeface="方正少儿简体" panose="03000509000000000000" pitchFamily="65" charset="-122"/>
              <a:ea typeface="方正少儿简体" panose="03000509000000000000" pitchFamily="65" charset="-122"/>
            </a:endParaRPr>
          </a:p>
          <a:p>
            <a:r>
              <a:rPr lang="zh-CN" altLang="en-US" sz="4000">
                <a:solidFill>
                  <a:srgbClr val="FF3300"/>
                </a:solidFill>
                <a:latin typeface="方正少儿简体" panose="03000509000000000000" pitchFamily="65" charset="-122"/>
                <a:ea typeface="方正少儿简体" panose="03000509000000000000" pitchFamily="65" charset="-122"/>
              </a:rPr>
              <a:t>二、登革热的传播途径</a:t>
            </a:r>
            <a:endParaRPr lang="zh-CN" altLang="en-US" sz="4000">
              <a:solidFill>
                <a:srgbClr val="FF3300"/>
              </a:solidFill>
              <a:latin typeface="方正少儿简体" panose="03000509000000000000" pitchFamily="65" charset="-122"/>
              <a:ea typeface="方正少儿简体" panose="03000509000000000000" pitchFamily="65" charset="-122"/>
            </a:endParaRPr>
          </a:p>
          <a:p>
            <a:endParaRPr lang="zh-CN" altLang="en-US" sz="4000">
              <a:solidFill>
                <a:srgbClr val="FF3300"/>
              </a:solidFill>
              <a:latin typeface="方正少儿简体" panose="03000509000000000000" pitchFamily="65" charset="-122"/>
              <a:ea typeface="方正少儿简体" panose="03000509000000000000" pitchFamily="65" charset="-122"/>
            </a:endParaRPr>
          </a:p>
          <a:p>
            <a:r>
              <a:rPr lang="zh-CN" altLang="en-US" sz="4000">
                <a:solidFill>
                  <a:srgbClr val="FF3300"/>
                </a:solidFill>
                <a:latin typeface="方正少儿简体" panose="03000509000000000000" pitchFamily="65" charset="-122"/>
                <a:ea typeface="方正少儿简体" panose="03000509000000000000" pitchFamily="65" charset="-122"/>
              </a:rPr>
              <a:t>三、登革热的病症</a:t>
            </a:r>
            <a:endParaRPr lang="zh-CN" altLang="en-US" sz="4000">
              <a:solidFill>
                <a:srgbClr val="FF3300"/>
              </a:solidFill>
              <a:latin typeface="方正少儿简体" panose="03000509000000000000" pitchFamily="65" charset="-122"/>
              <a:ea typeface="方正少儿简体" panose="03000509000000000000" pitchFamily="65" charset="-122"/>
            </a:endParaRPr>
          </a:p>
          <a:p>
            <a:endParaRPr lang="zh-CN" altLang="en-US" sz="4000">
              <a:solidFill>
                <a:srgbClr val="FF3300"/>
              </a:solidFill>
              <a:latin typeface="方正少儿简体" panose="03000509000000000000" pitchFamily="65" charset="-122"/>
              <a:ea typeface="方正少儿简体" panose="03000509000000000000" pitchFamily="65" charset="-122"/>
            </a:endParaRPr>
          </a:p>
          <a:p>
            <a:r>
              <a:rPr lang="zh-CN" altLang="en-US" sz="4000">
                <a:solidFill>
                  <a:srgbClr val="FF3300"/>
                </a:solidFill>
                <a:latin typeface="方正少儿简体" panose="03000509000000000000" pitchFamily="65" charset="-122"/>
                <a:ea typeface="方正少儿简体" panose="03000509000000000000" pitchFamily="65" charset="-122"/>
              </a:rPr>
              <a:t>四、如何预防登革热？</a:t>
            </a:r>
            <a:endParaRPr lang="zh-CN" altLang="en-US" sz="4000" dirty="0">
              <a:solidFill>
                <a:srgbClr val="FF3300"/>
              </a:solidFill>
              <a:latin typeface="方正少儿简体" panose="03000509000000000000" pitchFamily="65" charset="-122"/>
              <a:ea typeface="方正少儿简体" panose="03000509000000000000" pitchFamily="65" charset="-122"/>
            </a:endParaRPr>
          </a:p>
        </p:txBody>
      </p: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7224" y="1844824"/>
            <a:ext cx="6395783" cy="4528215"/>
          </a:xfrm>
          <a:prstGeom prst="rect">
            <a:avLst/>
          </a:prstGeom>
        </p:spPr>
      </p:pic>
      <p:sp>
        <p:nvSpPr>
          <p:cNvPr id="20" name="矩形 19"/>
          <p:cNvSpPr/>
          <p:nvPr/>
        </p:nvSpPr>
        <p:spPr>
          <a:xfrm>
            <a:off x="1095420" y="635183"/>
            <a:ext cx="3504293" cy="1754326"/>
          </a:xfrm>
          <a:prstGeom prst="rect">
            <a:avLst/>
          </a:prstGeom>
        </p:spPr>
        <p:txBody>
          <a:bodyPr wrap="none">
            <a:spAutoFit/>
          </a:bodyPr>
          <a:lstStyle/>
          <a:p>
            <a:pPr algn="ctr"/>
            <a:r>
              <a:rPr lang="zh-CN" altLang="en-US" sz="5400">
                <a:solidFill>
                  <a:srgbClr val="FF3300"/>
                </a:solidFill>
                <a:latin typeface="方正少儿简体" panose="03000509000000000000" pitchFamily="65" charset="-122"/>
                <a:ea typeface="方正少儿简体" panose="03000509000000000000" pitchFamily="65" charset="-122"/>
              </a:rPr>
              <a:t>目  录</a:t>
            </a:r>
            <a:endParaRPr lang="zh-CN" altLang="en-US" sz="5400">
              <a:solidFill>
                <a:srgbClr val="FF3300"/>
              </a:solidFill>
              <a:latin typeface="方正少儿简体" panose="03000509000000000000" pitchFamily="65" charset="-122"/>
              <a:ea typeface="方正少儿简体" panose="03000509000000000000" pitchFamily="65" charset="-122"/>
            </a:endParaRPr>
          </a:p>
          <a:p>
            <a:pPr algn="ctr"/>
            <a:r>
              <a:rPr lang="en-US" altLang="zh-CN" sz="5400">
                <a:solidFill>
                  <a:srgbClr val="FF3300"/>
                </a:solidFill>
                <a:latin typeface="方正少儿简体" panose="03000509000000000000" pitchFamily="65" charset="-122"/>
                <a:ea typeface="方正少儿简体" panose="03000509000000000000" pitchFamily="65" charset="-122"/>
              </a:rPr>
              <a:t>CONTENT</a:t>
            </a:r>
            <a:endParaRPr lang="zh-CN" altLang="en-US" sz="4000" dirty="0">
              <a:solidFill>
                <a:srgbClr val="FF3300"/>
              </a:solidFill>
              <a:latin typeface="方正少儿简体" panose="03000509000000000000" pitchFamily="65" charset="-122"/>
              <a:ea typeface="方正少儿简体" panose="03000509000000000000" pitchFamily="65" charset="-122"/>
            </a:endParaRPr>
          </a:p>
        </p:txBody>
      </p:sp>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09" y="4286102"/>
            <a:ext cx="12192000" cy="2571898"/>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500" fill="hold"/>
                                        <p:tgtEl>
                                          <p:spTgt spid="21"/>
                                        </p:tgtEl>
                                        <p:attrNameLst>
                                          <p:attrName>ppt_x</p:attrName>
                                        </p:attrNameLst>
                                      </p:cBhvr>
                                      <p:tavLst>
                                        <p:tav tm="0">
                                          <p:val>
                                            <p:strVal val="#ppt_x"/>
                                          </p:val>
                                        </p:tav>
                                        <p:tav tm="100000">
                                          <p:val>
                                            <p:strVal val="#ppt_x"/>
                                          </p:val>
                                        </p:tav>
                                      </p:tavLst>
                                    </p:anim>
                                    <p:anim calcmode="lin" valueType="num">
                                      <p:cBhvr additive="base">
                                        <p:cTn id="1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5400000" flipH="1">
            <a:off x="2672705" y="-2661295"/>
            <a:ext cx="6858001" cy="12180592"/>
          </a:xfrm>
          <a:prstGeom prst="rect">
            <a:avLst/>
          </a:prstGeom>
        </p:spPr>
      </p:pic>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855034" y="-2295636"/>
            <a:ext cx="6409921" cy="11449272"/>
          </a:xfrm>
          <a:prstGeom prst="rect">
            <a:avLst/>
          </a:prstGeom>
        </p:spPr>
      </p:pic>
      <p:pic>
        <p:nvPicPr>
          <p:cNvPr id="19" name="图片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845" y="552505"/>
            <a:ext cx="876714" cy="1739906"/>
          </a:xfrm>
          <a:prstGeom prst="rect">
            <a:avLst/>
          </a:prstGeom>
        </p:spPr>
      </p:pic>
      <p:pic>
        <p:nvPicPr>
          <p:cNvPr id="7" name="图片 6"/>
          <p:cNvPicPr>
            <a:picLocks noChangeAspect="1"/>
          </p:cNvPicPr>
          <p:nvPr/>
        </p:nvPicPr>
        <p:blipFill rotWithShape="1">
          <a:blip r:embed="rId4" cstate="print">
            <a:extLst>
              <a:ext uri="{28A0092B-C50C-407E-A947-70E740481C1C}">
                <a14:useLocalDpi xmlns:a14="http://schemas.microsoft.com/office/drawing/2010/main" val="0"/>
              </a:ext>
            </a:extLst>
          </a:blip>
          <a:srcRect b="13411"/>
          <a:stretch>
            <a:fillRect/>
          </a:stretch>
        </p:blipFill>
        <p:spPr>
          <a:xfrm>
            <a:off x="-168697" y="881063"/>
            <a:ext cx="12349287" cy="5976937"/>
          </a:xfrm>
          <a:prstGeom prst="rect">
            <a:avLst/>
          </a:prstGeom>
        </p:spPr>
      </p:pic>
      <p:pic>
        <p:nvPicPr>
          <p:cNvPr id="22" name="图片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59496" y="4740959"/>
            <a:ext cx="6479444" cy="2005810"/>
          </a:xfrm>
          <a:prstGeom prst="rect">
            <a:avLst/>
          </a:prstGeom>
        </p:spPr>
      </p:pic>
      <p:sp>
        <p:nvSpPr>
          <p:cNvPr id="15" name="文本框 14"/>
          <p:cNvSpPr txBox="1"/>
          <p:nvPr/>
        </p:nvSpPr>
        <p:spPr>
          <a:xfrm>
            <a:off x="2774553" y="2226690"/>
            <a:ext cx="6979692" cy="1323439"/>
          </a:xfrm>
          <a:prstGeom prst="rect">
            <a:avLst/>
          </a:prstGeom>
          <a:noFill/>
        </p:spPr>
        <p:txBody>
          <a:bodyPr wrap="square" rtlCol="0">
            <a:spAutoFit/>
          </a:bodyPr>
          <a:lstStyle/>
          <a:p>
            <a:pPr algn="dist"/>
            <a:r>
              <a:rPr lang="zh-CN" altLang="en-US" sz="8000">
                <a:solidFill>
                  <a:srgbClr val="FF3300"/>
                </a:solidFill>
                <a:effectLst>
                  <a:outerShdw blurRad="38100" dist="38100" dir="2700000" algn="tl">
                    <a:srgbClr val="000000">
                      <a:alpha val="43137"/>
                    </a:srgbClr>
                  </a:outerShdw>
                </a:effectLst>
                <a:latin typeface="方正少儿简体" panose="03000509000000000000" pitchFamily="65" charset="-122"/>
                <a:ea typeface="方正少儿简体" panose="03000509000000000000" pitchFamily="65" charset="-122"/>
              </a:rPr>
              <a:t>什么是登革热</a:t>
            </a:r>
            <a:endParaRPr lang="zh-CN" altLang="en-US" sz="8000" dirty="0">
              <a:solidFill>
                <a:srgbClr val="FF3300"/>
              </a:solidFill>
              <a:effectLst>
                <a:outerShdw blurRad="38100" dist="38100" dir="2700000" algn="tl">
                  <a:srgbClr val="000000">
                    <a:alpha val="43137"/>
                  </a:srgbClr>
                </a:outerShdw>
              </a:effectLst>
              <a:latin typeface="方正少儿简体" panose="03000509000000000000" pitchFamily="65" charset="-122"/>
              <a:ea typeface="方正少儿简体" panose="03000509000000000000" pitchFamily="65" charset="-122"/>
            </a:endParaRPr>
          </a:p>
        </p:txBody>
      </p:sp>
      <p:sp>
        <p:nvSpPr>
          <p:cNvPr id="18" name="文本框 17"/>
          <p:cNvSpPr txBox="1"/>
          <p:nvPr/>
        </p:nvSpPr>
        <p:spPr>
          <a:xfrm>
            <a:off x="5306004" y="833250"/>
            <a:ext cx="1447177" cy="1323439"/>
          </a:xfrm>
          <a:prstGeom prst="rect">
            <a:avLst/>
          </a:prstGeom>
          <a:noFill/>
        </p:spPr>
        <p:txBody>
          <a:bodyPr wrap="square" rtlCol="0">
            <a:spAutoFit/>
          </a:bodyPr>
          <a:lstStyle/>
          <a:p>
            <a:r>
              <a:rPr lang="en-US" altLang="zh-CN" sz="8000">
                <a:solidFill>
                  <a:srgbClr val="FF3300"/>
                </a:solidFill>
                <a:effectLst>
                  <a:outerShdw blurRad="38100" dist="38100" dir="2700000" algn="tl">
                    <a:srgbClr val="000000">
                      <a:alpha val="43137"/>
                    </a:srgbClr>
                  </a:outerShdw>
                </a:effectLst>
                <a:latin typeface="方正少儿简体" panose="03000509000000000000" pitchFamily="65" charset="-122"/>
                <a:ea typeface="方正少儿简体" panose="03000509000000000000" pitchFamily="65" charset="-122"/>
              </a:rPr>
              <a:t>01</a:t>
            </a:r>
            <a:endParaRPr lang="zh-CN" altLang="en-US" sz="8000" dirty="0">
              <a:solidFill>
                <a:srgbClr val="FF3300"/>
              </a:solidFill>
              <a:effectLst>
                <a:outerShdw blurRad="38100" dist="38100" dir="2700000" algn="tl">
                  <a:srgbClr val="000000">
                    <a:alpha val="43137"/>
                  </a:srgbClr>
                </a:outerShdw>
              </a:effectLst>
              <a:latin typeface="方正少儿简体" panose="03000509000000000000" pitchFamily="65" charset="-122"/>
              <a:ea typeface="方正少儿简体" panose="03000509000000000000" pitchFamily="65" charset="-122"/>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lum/>
          </a:blip>
          <a:srcRect/>
          <a:stretch>
            <a:fillRect t="-65000" b="-65000"/>
          </a:stretch>
        </a:blipFill>
        <a:effectLst/>
      </p:bgPr>
    </p:bg>
    <p:spTree>
      <p:nvGrpSpPr>
        <p:cNvPr id="1" name=""/>
        <p:cNvGrpSpPr/>
        <p:nvPr/>
      </p:nvGrpSpPr>
      <p:grpSpPr>
        <a:xfrm>
          <a:off x="0" y="0"/>
          <a:ext cx="0" cy="0"/>
          <a:chOff x="0" y="0"/>
          <a:chExt cx="0" cy="0"/>
        </a:xfrm>
      </p:grpSpPr>
      <p:sp>
        <p:nvSpPr>
          <p:cNvPr id="9" name="矩形 8"/>
          <p:cNvSpPr/>
          <p:nvPr/>
        </p:nvSpPr>
        <p:spPr>
          <a:xfrm>
            <a:off x="1951554" y="1146437"/>
            <a:ext cx="3057247" cy="584775"/>
          </a:xfrm>
          <a:prstGeom prst="rect">
            <a:avLst/>
          </a:prstGeom>
        </p:spPr>
        <p:txBody>
          <a:bodyPr wrap="none">
            <a:spAutoFit/>
          </a:bodyPr>
          <a:lstStyle/>
          <a:p>
            <a:r>
              <a:rPr lang="zh-CN" altLang="en-US" sz="3200">
                <a:solidFill>
                  <a:srgbClr val="FF3300"/>
                </a:solidFill>
                <a:latin typeface="方正少儿简体" panose="03000509000000000000" pitchFamily="65" charset="-122"/>
                <a:ea typeface="方正少儿简体" panose="03000509000000000000" pitchFamily="65" charset="-122"/>
                <a:cs typeface="萝莉体 第二版" panose="02000500000000000000" pitchFamily="2" charset="-122"/>
              </a:rPr>
              <a:t>什么是登革热？</a:t>
            </a:r>
            <a:endParaRPr lang="zh-CN" altLang="en-US" sz="3200" dirty="0">
              <a:solidFill>
                <a:srgbClr val="FF3300"/>
              </a:solidFill>
              <a:latin typeface="方正少儿简体" panose="03000509000000000000" pitchFamily="65" charset="-122"/>
              <a:ea typeface="方正少儿简体" panose="03000509000000000000" pitchFamily="65" charset="-122"/>
              <a:cs typeface="萝莉体 第二版" panose="02000500000000000000" pitchFamily="2" charset="-122"/>
            </a:endParaRPr>
          </a:p>
        </p:txBody>
      </p:sp>
      <p:pic>
        <p:nvPicPr>
          <p:cNvPr id="12" name="图片 11"/>
          <p:cNvPicPr>
            <a:picLocks noChangeAspect="1"/>
          </p:cNvPicPr>
          <p:nvPr/>
        </p:nvPicPr>
        <p:blipFill>
          <a:blip r:embed="rId2" cstate="print">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769864" y="764704"/>
            <a:ext cx="1181690" cy="1181690"/>
          </a:xfrm>
          <a:prstGeom prst="rect">
            <a:avLst/>
          </a:prstGeom>
        </p:spPr>
      </p:pic>
      <p:sp>
        <p:nvSpPr>
          <p:cNvPr id="14" name="Rectangle 3"/>
          <p:cNvSpPr txBox="1">
            <a:spLocks noChangeArrowheads="1"/>
          </p:cNvSpPr>
          <p:nvPr/>
        </p:nvSpPr>
        <p:spPr>
          <a:xfrm>
            <a:off x="767408" y="2145599"/>
            <a:ext cx="10729192" cy="74688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lnSpc>
                <a:spcPct val="110000"/>
              </a:lnSpc>
              <a:spcAft>
                <a:spcPts val="0"/>
              </a:spcAft>
            </a:pPr>
            <a:r>
              <a:rPr lang="zh-CN" altLang="en-US" sz="2000">
                <a:solidFill>
                  <a:srgbClr val="FF3300"/>
                </a:solidFill>
                <a:latin typeface="方正少儿简体" panose="03000509000000000000" pitchFamily="65" charset="-122"/>
                <a:ea typeface="方正少儿简体" panose="03000509000000000000" pitchFamily="65" charset="-122"/>
                <a:cs typeface="萝莉体 第二版" panose="02000500000000000000" pitchFamily="2" charset="-122"/>
              </a:rPr>
              <a:t>登革热（俗称断骨热）是一种由登革热病毒引起的急性发热传染病，由蚊子传播给人类的。</a:t>
            </a:r>
            <a:endParaRPr lang="zh-CN" altLang="en-US" sz="2000" dirty="0">
              <a:solidFill>
                <a:srgbClr val="FF3300"/>
              </a:solidFill>
              <a:latin typeface="方正少儿简体" panose="03000509000000000000" pitchFamily="65" charset="-122"/>
              <a:ea typeface="方正少儿简体" panose="03000509000000000000" pitchFamily="65" charset="-122"/>
              <a:cs typeface="萝莉体 第二版" panose="02000500000000000000" pitchFamily="2" charset="-122"/>
            </a:endParaRPr>
          </a:p>
        </p:txBody>
      </p:sp>
      <p:pic>
        <p:nvPicPr>
          <p:cNvPr id="15" name="Picture 4" descr="2010090609591484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8332" y="2892483"/>
            <a:ext cx="2880320" cy="2524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矩形 15"/>
          <p:cNvSpPr/>
          <p:nvPr/>
        </p:nvSpPr>
        <p:spPr>
          <a:xfrm>
            <a:off x="4825528" y="3046893"/>
            <a:ext cx="6096000" cy="2246769"/>
          </a:xfrm>
          <a:prstGeom prst="rect">
            <a:avLst/>
          </a:prstGeom>
        </p:spPr>
        <p:txBody>
          <a:bodyPr>
            <a:spAutoFit/>
          </a:bodyPr>
          <a:lstStyle/>
          <a:p>
            <a:pPr marL="285750" indent="-285750">
              <a:buFont typeface="Wingdings" panose="05000000000000000000" pitchFamily="2" charset="2"/>
              <a:buChar char="u"/>
            </a:pPr>
            <a:r>
              <a:rPr lang="zh-CN" altLang="en-US" sz="2000">
                <a:solidFill>
                  <a:srgbClr val="FF3300"/>
                </a:solidFill>
                <a:latin typeface="方正少儿简体" panose="03000509000000000000" pitchFamily="65" charset="-122"/>
                <a:ea typeface="方正少儿简体" panose="03000509000000000000" pitchFamily="65" charset="-122"/>
              </a:rPr>
              <a:t>由登革病毒引起</a:t>
            </a:r>
            <a:endParaRPr lang="zh-CN" altLang="en-US" sz="2000">
              <a:solidFill>
                <a:srgbClr val="FF3300"/>
              </a:solidFill>
              <a:latin typeface="方正少儿简体" panose="03000509000000000000" pitchFamily="65" charset="-122"/>
              <a:ea typeface="方正少儿简体" panose="03000509000000000000" pitchFamily="65" charset="-122"/>
            </a:endParaRPr>
          </a:p>
          <a:p>
            <a:pPr marL="285750" indent="-285750">
              <a:buFont typeface="Wingdings" panose="05000000000000000000" pitchFamily="2" charset="2"/>
              <a:buChar char="u"/>
            </a:pPr>
            <a:endParaRPr lang="zh-CN" altLang="en-US" sz="2000">
              <a:solidFill>
                <a:srgbClr val="FF3300"/>
              </a:solidFill>
              <a:latin typeface="方正少儿简体" panose="03000509000000000000" pitchFamily="65" charset="-122"/>
              <a:ea typeface="方正少儿简体" panose="03000509000000000000" pitchFamily="65" charset="-122"/>
            </a:endParaRPr>
          </a:p>
          <a:p>
            <a:pPr marL="285750" indent="-285750">
              <a:buFont typeface="Wingdings" panose="05000000000000000000" pitchFamily="2" charset="2"/>
              <a:buChar char="u"/>
            </a:pPr>
            <a:r>
              <a:rPr lang="zh-CN" altLang="en-US" sz="2000">
                <a:solidFill>
                  <a:srgbClr val="FF3300"/>
                </a:solidFill>
                <a:latin typeface="方正少儿简体" panose="03000509000000000000" pitchFamily="65" charset="-122"/>
                <a:ea typeface="方正少儿简体" panose="03000509000000000000" pitchFamily="65" charset="-122"/>
              </a:rPr>
              <a:t>经伊蚊（俗称花蚊子）叮咬传播</a:t>
            </a:r>
            <a:endParaRPr lang="zh-CN" altLang="en-US" sz="2000">
              <a:solidFill>
                <a:srgbClr val="FF3300"/>
              </a:solidFill>
              <a:latin typeface="方正少儿简体" panose="03000509000000000000" pitchFamily="65" charset="-122"/>
              <a:ea typeface="方正少儿简体" panose="03000509000000000000" pitchFamily="65" charset="-122"/>
            </a:endParaRPr>
          </a:p>
          <a:p>
            <a:pPr marL="285750" indent="-285750">
              <a:buFont typeface="Wingdings" panose="05000000000000000000" pitchFamily="2" charset="2"/>
              <a:buChar char="u"/>
            </a:pPr>
            <a:endParaRPr lang="zh-CN" altLang="en-US" sz="2000">
              <a:solidFill>
                <a:srgbClr val="FF3300"/>
              </a:solidFill>
              <a:latin typeface="方正少儿简体" panose="03000509000000000000" pitchFamily="65" charset="-122"/>
              <a:ea typeface="方正少儿简体" panose="03000509000000000000" pitchFamily="65" charset="-122"/>
            </a:endParaRPr>
          </a:p>
          <a:p>
            <a:pPr marL="285750" indent="-285750">
              <a:buFont typeface="Wingdings" panose="05000000000000000000" pitchFamily="2" charset="2"/>
              <a:buChar char="u"/>
            </a:pPr>
            <a:r>
              <a:rPr lang="zh-CN" altLang="en-US" sz="2000">
                <a:solidFill>
                  <a:srgbClr val="FF3300"/>
                </a:solidFill>
                <a:latin typeface="方正少儿简体" panose="03000509000000000000" pitchFamily="65" charset="-122"/>
                <a:ea typeface="方正少儿简体" panose="03000509000000000000" pitchFamily="65" charset="-122"/>
              </a:rPr>
              <a:t>以发热、皮疹和全身肌肉酸痛为主要症状</a:t>
            </a:r>
            <a:endParaRPr lang="zh-CN" altLang="en-US" sz="2000">
              <a:solidFill>
                <a:srgbClr val="FF3300"/>
              </a:solidFill>
              <a:latin typeface="方正少儿简体" panose="03000509000000000000" pitchFamily="65" charset="-122"/>
              <a:ea typeface="方正少儿简体" panose="03000509000000000000" pitchFamily="65" charset="-122"/>
            </a:endParaRPr>
          </a:p>
          <a:p>
            <a:pPr marL="285750" indent="-285750">
              <a:buFont typeface="Wingdings" panose="05000000000000000000" pitchFamily="2" charset="2"/>
              <a:buChar char="u"/>
            </a:pPr>
            <a:endParaRPr lang="zh-CN" altLang="en-US" sz="2000">
              <a:solidFill>
                <a:srgbClr val="FF3300"/>
              </a:solidFill>
              <a:latin typeface="方正少儿简体" panose="03000509000000000000" pitchFamily="65" charset="-122"/>
              <a:ea typeface="方正少儿简体" panose="03000509000000000000" pitchFamily="65" charset="-122"/>
            </a:endParaRPr>
          </a:p>
          <a:p>
            <a:pPr marL="285750" indent="-285750">
              <a:buFont typeface="Wingdings" panose="05000000000000000000" pitchFamily="2" charset="2"/>
              <a:buChar char="u"/>
            </a:pPr>
            <a:r>
              <a:rPr lang="zh-CN" altLang="en-US" sz="2000">
                <a:solidFill>
                  <a:srgbClr val="FF3300"/>
                </a:solidFill>
                <a:latin typeface="方正少儿简体" panose="03000509000000000000" pitchFamily="65" charset="-122"/>
                <a:ea typeface="方正少儿简体" panose="03000509000000000000" pitchFamily="65" charset="-122"/>
              </a:rPr>
              <a:t>传播速度快、人群易感性高</a:t>
            </a:r>
            <a:endParaRPr lang="zh-CN" altLang="en-US" sz="2000" dirty="0">
              <a:solidFill>
                <a:srgbClr val="FF3300"/>
              </a:solidFill>
              <a:latin typeface="方正少儿简体" panose="03000509000000000000" pitchFamily="65" charset="-122"/>
              <a:ea typeface="方正少儿简体" panose="03000509000000000000" pitchFamily="65" charset="-122"/>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ppt_x"/>
                                          </p:val>
                                        </p:tav>
                                        <p:tav tm="100000">
                                          <p:val>
                                            <p:strVal val="#ppt_x"/>
                                          </p:val>
                                        </p:tav>
                                      </p:tavLst>
                                    </p:anim>
                                    <p:anim calcmode="lin" valueType="num">
                                      <p:cBhvr additive="base">
                                        <p:cTn id="1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5400000" flipH="1">
            <a:off x="2672705" y="-2661295"/>
            <a:ext cx="6858001" cy="12180592"/>
          </a:xfrm>
          <a:prstGeom prst="rect">
            <a:avLst/>
          </a:prstGeom>
        </p:spPr>
      </p:pic>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855034" y="-2295636"/>
            <a:ext cx="6409921" cy="11449272"/>
          </a:xfrm>
          <a:prstGeom prst="rect">
            <a:avLst/>
          </a:prstGeom>
        </p:spPr>
      </p:pic>
      <p:pic>
        <p:nvPicPr>
          <p:cNvPr id="19" name="图片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845" y="552505"/>
            <a:ext cx="876714" cy="1739906"/>
          </a:xfrm>
          <a:prstGeom prst="rect">
            <a:avLst/>
          </a:prstGeom>
        </p:spPr>
      </p:pic>
      <p:pic>
        <p:nvPicPr>
          <p:cNvPr id="7" name="图片 6"/>
          <p:cNvPicPr>
            <a:picLocks noChangeAspect="1"/>
          </p:cNvPicPr>
          <p:nvPr/>
        </p:nvPicPr>
        <p:blipFill rotWithShape="1">
          <a:blip r:embed="rId4" cstate="print">
            <a:extLst>
              <a:ext uri="{28A0092B-C50C-407E-A947-70E740481C1C}">
                <a14:useLocalDpi xmlns:a14="http://schemas.microsoft.com/office/drawing/2010/main" val="0"/>
              </a:ext>
            </a:extLst>
          </a:blip>
          <a:srcRect b="13411"/>
          <a:stretch>
            <a:fillRect/>
          </a:stretch>
        </p:blipFill>
        <p:spPr>
          <a:xfrm>
            <a:off x="-168697" y="881063"/>
            <a:ext cx="12349287" cy="5976937"/>
          </a:xfrm>
          <a:prstGeom prst="rect">
            <a:avLst/>
          </a:prstGeom>
        </p:spPr>
      </p:pic>
      <p:pic>
        <p:nvPicPr>
          <p:cNvPr id="22" name="图片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59496" y="4740959"/>
            <a:ext cx="6479444" cy="2005810"/>
          </a:xfrm>
          <a:prstGeom prst="rect">
            <a:avLst/>
          </a:prstGeom>
        </p:spPr>
      </p:pic>
      <p:sp>
        <p:nvSpPr>
          <p:cNvPr id="15" name="文本框 14"/>
          <p:cNvSpPr txBox="1"/>
          <p:nvPr/>
        </p:nvSpPr>
        <p:spPr>
          <a:xfrm>
            <a:off x="2783632" y="1944377"/>
            <a:ext cx="6979692" cy="2554545"/>
          </a:xfrm>
          <a:prstGeom prst="rect">
            <a:avLst/>
          </a:prstGeom>
          <a:noFill/>
        </p:spPr>
        <p:txBody>
          <a:bodyPr wrap="square" rtlCol="0">
            <a:spAutoFit/>
          </a:bodyPr>
          <a:lstStyle/>
          <a:p>
            <a:pPr algn="ctr"/>
            <a:r>
              <a:rPr lang="zh-CN" altLang="en-US" sz="8000">
                <a:solidFill>
                  <a:srgbClr val="FF3300"/>
                </a:solidFill>
                <a:effectLst>
                  <a:outerShdw blurRad="38100" dist="38100" dir="2700000" algn="tl">
                    <a:srgbClr val="000000">
                      <a:alpha val="43137"/>
                    </a:srgbClr>
                  </a:outerShdw>
                </a:effectLst>
                <a:latin typeface="方正少儿简体" panose="03000509000000000000" pitchFamily="65" charset="-122"/>
                <a:ea typeface="方正少儿简体" panose="03000509000000000000" pitchFamily="65" charset="-122"/>
              </a:rPr>
              <a:t>登革热的传播途径</a:t>
            </a:r>
            <a:endParaRPr lang="zh-CN" altLang="en-US" sz="8000" dirty="0">
              <a:solidFill>
                <a:srgbClr val="FF3300"/>
              </a:solidFill>
              <a:effectLst>
                <a:outerShdw blurRad="38100" dist="38100" dir="2700000" algn="tl">
                  <a:srgbClr val="000000">
                    <a:alpha val="43137"/>
                  </a:srgbClr>
                </a:outerShdw>
              </a:effectLst>
              <a:latin typeface="方正少儿简体" panose="03000509000000000000" pitchFamily="65" charset="-122"/>
              <a:ea typeface="方正少儿简体" panose="03000509000000000000" pitchFamily="65" charset="-122"/>
            </a:endParaRPr>
          </a:p>
        </p:txBody>
      </p:sp>
      <p:sp>
        <p:nvSpPr>
          <p:cNvPr id="18" name="文本框 17"/>
          <p:cNvSpPr txBox="1"/>
          <p:nvPr/>
        </p:nvSpPr>
        <p:spPr>
          <a:xfrm>
            <a:off x="5372411" y="751001"/>
            <a:ext cx="1447177" cy="1323439"/>
          </a:xfrm>
          <a:prstGeom prst="rect">
            <a:avLst/>
          </a:prstGeom>
          <a:noFill/>
        </p:spPr>
        <p:txBody>
          <a:bodyPr wrap="square" rtlCol="0">
            <a:spAutoFit/>
          </a:bodyPr>
          <a:lstStyle/>
          <a:p>
            <a:r>
              <a:rPr lang="en-US" altLang="zh-CN" sz="8000">
                <a:solidFill>
                  <a:srgbClr val="FF3300"/>
                </a:solidFill>
                <a:effectLst>
                  <a:outerShdw blurRad="38100" dist="38100" dir="2700000" algn="tl">
                    <a:srgbClr val="000000">
                      <a:alpha val="43137"/>
                    </a:srgbClr>
                  </a:outerShdw>
                </a:effectLst>
                <a:latin typeface="方正少儿简体" panose="03000509000000000000" pitchFamily="65" charset="-122"/>
                <a:ea typeface="方正少儿简体" panose="03000509000000000000" pitchFamily="65" charset="-122"/>
              </a:rPr>
              <a:t>02</a:t>
            </a:r>
            <a:endParaRPr lang="zh-CN" altLang="en-US" sz="8000" dirty="0">
              <a:solidFill>
                <a:srgbClr val="FF3300"/>
              </a:solidFill>
              <a:effectLst>
                <a:outerShdw blurRad="38100" dist="38100" dir="2700000" algn="tl">
                  <a:srgbClr val="000000">
                    <a:alpha val="43137"/>
                  </a:srgbClr>
                </a:outerShdw>
              </a:effectLst>
              <a:latin typeface="方正少儿简体" panose="03000509000000000000" pitchFamily="65" charset="-122"/>
              <a:ea typeface="方正少儿简体" panose="03000509000000000000" pitchFamily="65" charset="-122"/>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lum/>
          </a:blip>
          <a:srcRect/>
          <a:stretch>
            <a:fillRect t="-65000" b="-65000"/>
          </a:stretch>
        </a:blipFill>
        <a:effectLst/>
      </p:bgPr>
    </p:bg>
    <p:spTree>
      <p:nvGrpSpPr>
        <p:cNvPr id="1" name=""/>
        <p:cNvGrpSpPr/>
        <p:nvPr/>
      </p:nvGrpSpPr>
      <p:grpSpPr>
        <a:xfrm>
          <a:off x="0" y="0"/>
          <a:ext cx="0" cy="0"/>
          <a:chOff x="0" y="0"/>
          <a:chExt cx="0" cy="0"/>
        </a:xfrm>
      </p:grpSpPr>
      <p:sp>
        <p:nvSpPr>
          <p:cNvPr id="9" name="矩形 8"/>
          <p:cNvSpPr/>
          <p:nvPr/>
        </p:nvSpPr>
        <p:spPr>
          <a:xfrm>
            <a:off x="2190387" y="980728"/>
            <a:ext cx="3877985" cy="584775"/>
          </a:xfrm>
          <a:prstGeom prst="rect">
            <a:avLst/>
          </a:prstGeom>
        </p:spPr>
        <p:txBody>
          <a:bodyPr wrap="none">
            <a:spAutoFit/>
          </a:bodyPr>
          <a:lstStyle/>
          <a:p>
            <a:r>
              <a:rPr lang="zh-CN" altLang="en-US" sz="3200">
                <a:solidFill>
                  <a:srgbClr val="FF3300"/>
                </a:solidFill>
                <a:latin typeface="方正少儿简体" panose="03000509000000000000" pitchFamily="65" charset="-122"/>
                <a:ea typeface="方正少儿简体" panose="03000509000000000000" pitchFamily="65" charset="-122"/>
                <a:cs typeface="萝莉体 第二版" panose="02000500000000000000" pitchFamily="2" charset="-122"/>
              </a:rPr>
              <a:t>登革热病媒是什么？</a:t>
            </a:r>
            <a:endParaRPr lang="zh-CN" altLang="en-US" sz="3200" dirty="0">
              <a:solidFill>
                <a:srgbClr val="FF3300"/>
              </a:solidFill>
              <a:latin typeface="方正少儿简体" panose="03000509000000000000" pitchFamily="65" charset="-122"/>
              <a:ea typeface="方正少儿简体" panose="03000509000000000000" pitchFamily="65" charset="-122"/>
              <a:cs typeface="萝莉体 第二版" panose="02000500000000000000" pitchFamily="2" charset="-122"/>
            </a:endParaRPr>
          </a:p>
        </p:txBody>
      </p:sp>
      <p:pic>
        <p:nvPicPr>
          <p:cNvPr id="12" name="图片 11"/>
          <p:cNvPicPr>
            <a:picLocks noChangeAspect="1"/>
          </p:cNvPicPr>
          <p:nvPr/>
        </p:nvPicPr>
        <p:blipFill>
          <a:blip r:embed="rId2" cstate="print">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1008697" y="682270"/>
            <a:ext cx="1181690" cy="1181690"/>
          </a:xfrm>
          <a:prstGeom prst="rect">
            <a:avLst/>
          </a:prstGeom>
        </p:spPr>
      </p:pic>
      <p:sp>
        <p:nvSpPr>
          <p:cNvPr id="10" name="Rectangle 3"/>
          <p:cNvSpPr txBox="1">
            <a:spLocks noChangeArrowheads="1"/>
          </p:cNvSpPr>
          <p:nvPr/>
        </p:nvSpPr>
        <p:spPr>
          <a:xfrm>
            <a:off x="998949" y="2490807"/>
            <a:ext cx="6552728" cy="368492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lnSpc>
                <a:spcPct val="150000"/>
              </a:lnSpc>
              <a:spcAft>
                <a:spcPts val="0"/>
              </a:spcAft>
            </a:pPr>
            <a:r>
              <a:rPr lang="zh-CN" altLang="en-US" sz="2000">
                <a:solidFill>
                  <a:srgbClr val="FF3300"/>
                </a:solidFill>
                <a:latin typeface="方正少儿简体" panose="03000509000000000000" pitchFamily="65" charset="-122"/>
                <a:ea typeface="方正少儿简体" panose="03000509000000000000" pitchFamily="65" charset="-122"/>
                <a:cs typeface="萝莉体 第二版" panose="02000500000000000000" pitchFamily="2" charset="-122"/>
              </a:rPr>
              <a:t>登革热通过带有登革热病毒的雌性伊蚊叮咬而传染给人类。</a:t>
            </a:r>
            <a:endParaRPr lang="zh-CN" altLang="en-US" sz="2000">
              <a:solidFill>
                <a:srgbClr val="FF3300"/>
              </a:solidFill>
              <a:latin typeface="方正少儿简体" panose="03000509000000000000" pitchFamily="65" charset="-122"/>
              <a:ea typeface="方正少儿简体" panose="03000509000000000000" pitchFamily="65" charset="-122"/>
              <a:cs typeface="萝莉体 第二版" panose="02000500000000000000" pitchFamily="2" charset="-122"/>
            </a:endParaRPr>
          </a:p>
          <a:p>
            <a:pPr algn="l" fontAlgn="auto">
              <a:lnSpc>
                <a:spcPct val="150000"/>
              </a:lnSpc>
              <a:spcAft>
                <a:spcPts val="0"/>
              </a:spcAft>
            </a:pPr>
            <a:r>
              <a:rPr lang="zh-CN" altLang="en-US" sz="2000">
                <a:solidFill>
                  <a:srgbClr val="FF3300"/>
                </a:solidFill>
                <a:latin typeface="方正少儿简体" panose="03000509000000000000" pitchFamily="65" charset="-122"/>
                <a:ea typeface="方正少儿简体" panose="03000509000000000000" pitchFamily="65" charset="-122"/>
                <a:cs typeface="萝莉体 第二版" panose="02000500000000000000" pitchFamily="2" charset="-122"/>
              </a:rPr>
              <a:t>主要传播媒介为白纹伊蚊、埃及伊蚊。其中，  白纹伊蚊（俗称花斑蚊）在我省分布广泛，主要孳生于室内外积水容器，栖息于阴暗潮湿场所，室内外都有蚊虫活动。雌蚊嗜吸人血，吸血高峰在早上</a:t>
            </a:r>
            <a:r>
              <a:rPr lang="en-US" altLang="zh-CN" sz="2000">
                <a:solidFill>
                  <a:srgbClr val="FF3300"/>
                </a:solidFill>
                <a:latin typeface="方正少儿简体" panose="03000509000000000000" pitchFamily="65" charset="-122"/>
                <a:ea typeface="方正少儿简体" panose="03000509000000000000" pitchFamily="65" charset="-122"/>
                <a:cs typeface="萝莉体 第二版" panose="02000500000000000000" pitchFamily="2" charset="-122"/>
              </a:rPr>
              <a:t>8-9</a:t>
            </a:r>
            <a:r>
              <a:rPr lang="zh-CN" altLang="en-US" sz="2000">
                <a:solidFill>
                  <a:srgbClr val="FF3300"/>
                </a:solidFill>
                <a:latin typeface="方正少儿简体" panose="03000509000000000000" pitchFamily="65" charset="-122"/>
                <a:ea typeface="方正少儿简体" panose="03000509000000000000" pitchFamily="65" charset="-122"/>
                <a:cs typeface="萝莉体 第二版" panose="02000500000000000000" pitchFamily="2" charset="-122"/>
              </a:rPr>
              <a:t>时及下午</a:t>
            </a:r>
            <a:r>
              <a:rPr lang="en-US" altLang="zh-CN" sz="2000">
                <a:solidFill>
                  <a:srgbClr val="FF3300"/>
                </a:solidFill>
                <a:latin typeface="方正少儿简体" panose="03000509000000000000" pitchFamily="65" charset="-122"/>
                <a:ea typeface="方正少儿简体" panose="03000509000000000000" pitchFamily="65" charset="-122"/>
                <a:cs typeface="萝莉体 第二版" panose="02000500000000000000" pitchFamily="2" charset="-122"/>
              </a:rPr>
              <a:t>5-6</a:t>
            </a:r>
            <a:r>
              <a:rPr lang="zh-CN" altLang="en-US" sz="2000">
                <a:solidFill>
                  <a:srgbClr val="FF3300"/>
                </a:solidFill>
                <a:latin typeface="方正少儿简体" panose="03000509000000000000" pitchFamily="65" charset="-122"/>
                <a:ea typeface="方正少儿简体" panose="03000509000000000000" pitchFamily="65" charset="-122"/>
                <a:cs typeface="萝莉体 第二版" panose="02000500000000000000" pitchFamily="2" charset="-122"/>
              </a:rPr>
              <a:t>时。</a:t>
            </a:r>
            <a:endParaRPr lang="zh-CN" altLang="en-US" sz="2000" dirty="0">
              <a:solidFill>
                <a:srgbClr val="FF3300"/>
              </a:solidFill>
              <a:latin typeface="方正少儿简体" panose="03000509000000000000" pitchFamily="65" charset="-122"/>
              <a:ea typeface="方正少儿简体" panose="03000509000000000000" pitchFamily="65" charset="-122"/>
              <a:cs typeface="萝莉体 第二版" panose="02000500000000000000" pitchFamily="2" charset="-122"/>
            </a:endParaRPr>
          </a:p>
        </p:txBody>
      </p:sp>
      <p:pic>
        <p:nvPicPr>
          <p:cNvPr id="11" name="Picture 4" descr="0130000033772712326666188285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68208" y="2508443"/>
            <a:ext cx="3047947" cy="2748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inVertical)">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lum/>
          </a:blip>
          <a:srcRect/>
          <a:stretch>
            <a:fillRect t="-65000" b="-65000"/>
          </a:stretch>
        </a:blipFill>
        <a:effectLst/>
      </p:bgPr>
    </p:bg>
    <p:spTree>
      <p:nvGrpSpPr>
        <p:cNvPr id="1" name=""/>
        <p:cNvGrpSpPr/>
        <p:nvPr/>
      </p:nvGrpSpPr>
      <p:grpSpPr>
        <a:xfrm>
          <a:off x="0" y="0"/>
          <a:ext cx="0" cy="0"/>
          <a:chOff x="0" y="0"/>
          <a:chExt cx="0" cy="0"/>
        </a:xfrm>
      </p:grpSpPr>
      <p:pic>
        <p:nvPicPr>
          <p:cNvPr id="14" name="图片 13"/>
          <p:cNvPicPr>
            <a:picLocks noChangeAspect="1"/>
          </p:cNvPicPr>
          <p:nvPr/>
        </p:nvPicPr>
        <p:blipFill>
          <a:blip r:embed="rId2" cstate="print">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7032104" y="2164288"/>
            <a:ext cx="5136084" cy="4723513"/>
          </a:xfrm>
          <a:prstGeom prst="rect">
            <a:avLst/>
          </a:prstGeom>
        </p:spPr>
      </p:pic>
      <p:sp>
        <p:nvSpPr>
          <p:cNvPr id="9" name="矩形 8"/>
          <p:cNvSpPr/>
          <p:nvPr/>
        </p:nvSpPr>
        <p:spPr>
          <a:xfrm>
            <a:off x="1923013" y="932376"/>
            <a:ext cx="5109091" cy="584775"/>
          </a:xfrm>
          <a:prstGeom prst="rect">
            <a:avLst/>
          </a:prstGeom>
        </p:spPr>
        <p:txBody>
          <a:bodyPr wrap="none">
            <a:spAutoFit/>
          </a:bodyPr>
          <a:lstStyle/>
          <a:p>
            <a:r>
              <a:rPr lang="zh-CN" altLang="en-US" sz="3200">
                <a:solidFill>
                  <a:srgbClr val="FF3300"/>
                </a:solidFill>
                <a:latin typeface="方正少儿简体" panose="03000509000000000000" pitchFamily="65" charset="-122"/>
                <a:ea typeface="方正少儿简体" panose="03000509000000000000" pitchFamily="65" charset="-122"/>
                <a:cs typeface="萝莉体 第二版" panose="02000500000000000000" pitchFamily="2" charset="-122"/>
              </a:rPr>
              <a:t>登革热的传播途径是什么？</a:t>
            </a:r>
            <a:endParaRPr lang="zh-CN" altLang="en-US" sz="3200" dirty="0">
              <a:solidFill>
                <a:srgbClr val="FF3300"/>
              </a:solidFill>
              <a:latin typeface="方正少儿简体" panose="03000509000000000000" pitchFamily="65" charset="-122"/>
              <a:ea typeface="方正少儿简体" panose="03000509000000000000" pitchFamily="65" charset="-122"/>
              <a:cs typeface="萝莉体 第二版" panose="02000500000000000000" pitchFamily="2" charset="-122"/>
            </a:endParaRPr>
          </a:p>
        </p:txBody>
      </p:sp>
      <p:pic>
        <p:nvPicPr>
          <p:cNvPr id="12" name="图片 11"/>
          <p:cNvPicPr>
            <a:picLocks noChangeAspect="1"/>
          </p:cNvPicPr>
          <p:nvPr/>
        </p:nvPicPr>
        <p:blipFill>
          <a:blip r:embed="rId3" cstate="print">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741323" y="633918"/>
            <a:ext cx="1181690" cy="1181690"/>
          </a:xfrm>
          <a:prstGeom prst="rect">
            <a:avLst/>
          </a:prstGeom>
        </p:spPr>
      </p:pic>
      <p:sp>
        <p:nvSpPr>
          <p:cNvPr id="13" name="矩形 12"/>
          <p:cNvSpPr/>
          <p:nvPr/>
        </p:nvSpPr>
        <p:spPr>
          <a:xfrm>
            <a:off x="1055440" y="2276872"/>
            <a:ext cx="6552728" cy="2862322"/>
          </a:xfrm>
          <a:prstGeom prst="rect">
            <a:avLst/>
          </a:prstGeom>
        </p:spPr>
        <p:txBody>
          <a:bodyPr wrap="square">
            <a:spAutoFit/>
          </a:bodyPr>
          <a:lstStyle/>
          <a:p>
            <a:pPr marL="285750" indent="-285750" fontAlgn="auto">
              <a:lnSpc>
                <a:spcPct val="150000"/>
              </a:lnSpc>
              <a:spcAft>
                <a:spcPts val="0"/>
              </a:spcAft>
              <a:buFont typeface="Wingdings" panose="05000000000000000000" pitchFamily="2" charset="2"/>
              <a:buChar char="u"/>
            </a:pPr>
            <a:r>
              <a:rPr lang="zh-CN" altLang="en-US" sz="2000">
                <a:solidFill>
                  <a:srgbClr val="FF3300"/>
                </a:solidFill>
                <a:latin typeface="方正少儿简体" panose="03000509000000000000" pitchFamily="65" charset="-122"/>
                <a:ea typeface="方正少儿简体" panose="03000509000000000000" pitchFamily="65" charset="-122"/>
                <a:cs typeface="萝莉体 第二版" panose="02000500000000000000" pitchFamily="2" charset="-122"/>
              </a:rPr>
              <a:t>带病毒蚊子在叮咬人时，病毒会从蚊子的唾液进入人体血液，人从而感染。</a:t>
            </a:r>
            <a:endParaRPr lang="zh-CN" altLang="en-US" sz="2000">
              <a:solidFill>
                <a:srgbClr val="FF3300"/>
              </a:solidFill>
              <a:latin typeface="方正少儿简体" panose="03000509000000000000" pitchFamily="65" charset="-122"/>
              <a:ea typeface="方正少儿简体" panose="03000509000000000000" pitchFamily="65" charset="-122"/>
              <a:cs typeface="萝莉体 第二版" panose="02000500000000000000" pitchFamily="2" charset="-122"/>
            </a:endParaRPr>
          </a:p>
          <a:p>
            <a:pPr marL="285750" indent="-285750" fontAlgn="auto">
              <a:lnSpc>
                <a:spcPct val="150000"/>
              </a:lnSpc>
              <a:spcAft>
                <a:spcPts val="0"/>
              </a:spcAft>
              <a:buFont typeface="Wingdings" panose="05000000000000000000" pitchFamily="2" charset="2"/>
              <a:buChar char="u"/>
            </a:pPr>
            <a:r>
              <a:rPr lang="zh-CN" altLang="en-US" sz="2000">
                <a:solidFill>
                  <a:srgbClr val="FF3300"/>
                </a:solidFill>
                <a:latin typeface="方正少儿简体" panose="03000509000000000000" pitchFamily="65" charset="-122"/>
                <a:ea typeface="方正少儿简体" panose="03000509000000000000" pitchFamily="65" charset="-122"/>
                <a:cs typeface="萝莉体 第二版" panose="02000500000000000000" pitchFamily="2" charset="-122"/>
              </a:rPr>
              <a:t>患者如果在发烧前</a:t>
            </a:r>
            <a:r>
              <a:rPr lang="en-US" altLang="zh-CN" sz="2000">
                <a:solidFill>
                  <a:srgbClr val="FF3300"/>
                </a:solidFill>
                <a:latin typeface="方正少儿简体" panose="03000509000000000000" pitchFamily="65" charset="-122"/>
                <a:ea typeface="方正少儿简体" panose="03000509000000000000" pitchFamily="65" charset="-122"/>
                <a:cs typeface="萝莉体 第二版" panose="02000500000000000000" pitchFamily="2" charset="-122"/>
              </a:rPr>
              <a:t>1-2</a:t>
            </a:r>
            <a:r>
              <a:rPr lang="zh-CN" altLang="en-US" sz="2000">
                <a:solidFill>
                  <a:srgbClr val="FF3300"/>
                </a:solidFill>
                <a:latin typeface="方正少儿简体" panose="03000509000000000000" pitchFamily="65" charset="-122"/>
                <a:ea typeface="方正少儿简体" panose="03000509000000000000" pitchFamily="65" charset="-122"/>
                <a:cs typeface="萝莉体 第二版" panose="02000500000000000000" pitchFamily="2" charset="-122"/>
              </a:rPr>
              <a:t>天至发烧后</a:t>
            </a:r>
            <a:r>
              <a:rPr lang="en-US" altLang="zh-CN" sz="2000">
                <a:solidFill>
                  <a:srgbClr val="FF3300"/>
                </a:solidFill>
                <a:latin typeface="方正少儿简体" panose="03000509000000000000" pitchFamily="65" charset="-122"/>
                <a:ea typeface="方正少儿简体" panose="03000509000000000000" pitchFamily="65" charset="-122"/>
                <a:cs typeface="萝莉体 第二版" panose="02000500000000000000" pitchFamily="2" charset="-122"/>
              </a:rPr>
              <a:t>4-5</a:t>
            </a:r>
            <a:r>
              <a:rPr lang="zh-CN" altLang="en-US" sz="2000">
                <a:solidFill>
                  <a:srgbClr val="FF3300"/>
                </a:solidFill>
                <a:latin typeface="方正少儿简体" panose="03000509000000000000" pitchFamily="65" charset="-122"/>
                <a:ea typeface="方正少儿简体" panose="03000509000000000000" pitchFamily="65" charset="-122"/>
                <a:cs typeface="萝莉体 第二版" panose="02000500000000000000" pitchFamily="2" charset="-122"/>
              </a:rPr>
              <a:t>天内被蚊虫叮咬，病毒有可能传给蚊子继而传播开去。</a:t>
            </a:r>
            <a:endParaRPr lang="zh-CN" altLang="en-US" sz="2000">
              <a:solidFill>
                <a:srgbClr val="FF3300"/>
              </a:solidFill>
              <a:latin typeface="方正少儿简体" panose="03000509000000000000" pitchFamily="65" charset="-122"/>
              <a:ea typeface="方正少儿简体" panose="03000509000000000000" pitchFamily="65" charset="-122"/>
              <a:cs typeface="萝莉体 第二版" panose="02000500000000000000" pitchFamily="2" charset="-122"/>
            </a:endParaRPr>
          </a:p>
          <a:p>
            <a:pPr marL="285750" indent="-285750" fontAlgn="auto">
              <a:lnSpc>
                <a:spcPct val="150000"/>
              </a:lnSpc>
              <a:spcAft>
                <a:spcPts val="0"/>
              </a:spcAft>
              <a:buFont typeface="Wingdings" panose="05000000000000000000" pitchFamily="2" charset="2"/>
              <a:buChar char="u"/>
            </a:pPr>
            <a:r>
              <a:rPr lang="zh-CN" altLang="en-US" sz="2000">
                <a:solidFill>
                  <a:srgbClr val="FF3300"/>
                </a:solidFill>
                <a:latin typeface="方正少儿简体" panose="03000509000000000000" pitchFamily="65" charset="-122"/>
                <a:ea typeface="方正少儿简体" panose="03000509000000000000" pitchFamily="65" charset="-122"/>
                <a:cs typeface="萝莉体 第二版" panose="02000500000000000000" pitchFamily="2" charset="-122"/>
              </a:rPr>
              <a:t>登革热并不会在人与人之间传播，与患者接触不会被传染的。</a:t>
            </a:r>
            <a:endParaRPr lang="zh-CN" altLang="en-US" sz="2000" dirty="0">
              <a:solidFill>
                <a:srgbClr val="FF3300"/>
              </a:solidFill>
              <a:latin typeface="方正少儿简体" panose="03000509000000000000" pitchFamily="65" charset="-122"/>
              <a:ea typeface="方正少儿简体" panose="03000509000000000000" pitchFamily="65" charset="-122"/>
              <a:cs typeface="萝莉体 第二版" panose="02000500000000000000" pitchFamily="2" charset="-122"/>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5400000" flipH="1">
            <a:off x="2672705" y="-2661295"/>
            <a:ext cx="6858001" cy="12180592"/>
          </a:xfrm>
          <a:prstGeom prst="rect">
            <a:avLst/>
          </a:prstGeom>
        </p:spPr>
      </p:pic>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855034" y="-2295636"/>
            <a:ext cx="6409921" cy="11449272"/>
          </a:xfrm>
          <a:prstGeom prst="rect">
            <a:avLst/>
          </a:prstGeom>
        </p:spPr>
      </p:pic>
      <p:pic>
        <p:nvPicPr>
          <p:cNvPr id="19" name="图片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845" y="552505"/>
            <a:ext cx="876714" cy="1739906"/>
          </a:xfrm>
          <a:prstGeom prst="rect">
            <a:avLst/>
          </a:prstGeom>
        </p:spPr>
      </p:pic>
      <p:pic>
        <p:nvPicPr>
          <p:cNvPr id="7" name="图片 6"/>
          <p:cNvPicPr>
            <a:picLocks noChangeAspect="1"/>
          </p:cNvPicPr>
          <p:nvPr/>
        </p:nvPicPr>
        <p:blipFill rotWithShape="1">
          <a:blip r:embed="rId4" cstate="print">
            <a:extLst>
              <a:ext uri="{28A0092B-C50C-407E-A947-70E740481C1C}">
                <a14:useLocalDpi xmlns:a14="http://schemas.microsoft.com/office/drawing/2010/main" val="0"/>
              </a:ext>
            </a:extLst>
          </a:blip>
          <a:srcRect b="13411"/>
          <a:stretch>
            <a:fillRect/>
          </a:stretch>
        </p:blipFill>
        <p:spPr>
          <a:xfrm>
            <a:off x="-168697" y="881063"/>
            <a:ext cx="12349287" cy="5976937"/>
          </a:xfrm>
          <a:prstGeom prst="rect">
            <a:avLst/>
          </a:prstGeom>
        </p:spPr>
      </p:pic>
      <p:pic>
        <p:nvPicPr>
          <p:cNvPr id="22" name="图片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59496" y="4740959"/>
            <a:ext cx="6479444" cy="2005810"/>
          </a:xfrm>
          <a:prstGeom prst="rect">
            <a:avLst/>
          </a:prstGeom>
        </p:spPr>
      </p:pic>
      <p:sp>
        <p:nvSpPr>
          <p:cNvPr id="15" name="文本框 14"/>
          <p:cNvSpPr txBox="1"/>
          <p:nvPr/>
        </p:nvSpPr>
        <p:spPr>
          <a:xfrm>
            <a:off x="2783632" y="2249577"/>
            <a:ext cx="6979692" cy="1323439"/>
          </a:xfrm>
          <a:prstGeom prst="rect">
            <a:avLst/>
          </a:prstGeom>
          <a:noFill/>
        </p:spPr>
        <p:txBody>
          <a:bodyPr wrap="square" rtlCol="0">
            <a:spAutoFit/>
          </a:bodyPr>
          <a:lstStyle/>
          <a:p>
            <a:pPr algn="dist"/>
            <a:r>
              <a:rPr lang="zh-CN" altLang="en-US" sz="8000">
                <a:solidFill>
                  <a:srgbClr val="FF3300"/>
                </a:solidFill>
                <a:effectLst>
                  <a:outerShdw blurRad="38100" dist="38100" dir="2700000" algn="tl">
                    <a:srgbClr val="000000">
                      <a:alpha val="43137"/>
                    </a:srgbClr>
                  </a:outerShdw>
                </a:effectLst>
                <a:latin typeface="方正少儿简体" panose="03000509000000000000" pitchFamily="65" charset="-122"/>
                <a:ea typeface="方正少儿简体" panose="03000509000000000000" pitchFamily="65" charset="-122"/>
              </a:rPr>
              <a:t>登革热的病症</a:t>
            </a:r>
            <a:endParaRPr lang="zh-CN" altLang="en-US" sz="8000" dirty="0">
              <a:solidFill>
                <a:srgbClr val="FF3300"/>
              </a:solidFill>
              <a:effectLst>
                <a:outerShdw blurRad="38100" dist="38100" dir="2700000" algn="tl">
                  <a:srgbClr val="000000">
                    <a:alpha val="43137"/>
                  </a:srgbClr>
                </a:outerShdw>
              </a:effectLst>
              <a:latin typeface="方正少儿简体" panose="03000509000000000000" pitchFamily="65" charset="-122"/>
              <a:ea typeface="方正少儿简体" panose="03000509000000000000" pitchFamily="65" charset="-122"/>
            </a:endParaRPr>
          </a:p>
        </p:txBody>
      </p:sp>
      <p:sp>
        <p:nvSpPr>
          <p:cNvPr id="18" name="文本框 17"/>
          <p:cNvSpPr txBox="1"/>
          <p:nvPr/>
        </p:nvSpPr>
        <p:spPr>
          <a:xfrm>
            <a:off x="5372411" y="1056201"/>
            <a:ext cx="1447177" cy="1323439"/>
          </a:xfrm>
          <a:prstGeom prst="rect">
            <a:avLst/>
          </a:prstGeom>
          <a:noFill/>
        </p:spPr>
        <p:txBody>
          <a:bodyPr wrap="square" rtlCol="0">
            <a:spAutoFit/>
          </a:bodyPr>
          <a:lstStyle/>
          <a:p>
            <a:r>
              <a:rPr lang="en-US" altLang="zh-CN" sz="8000">
                <a:solidFill>
                  <a:srgbClr val="FF3300"/>
                </a:solidFill>
                <a:effectLst>
                  <a:outerShdw blurRad="38100" dist="38100" dir="2700000" algn="tl">
                    <a:srgbClr val="000000">
                      <a:alpha val="43137"/>
                    </a:srgbClr>
                  </a:outerShdw>
                </a:effectLst>
                <a:latin typeface="方正少儿简体" panose="03000509000000000000" pitchFamily="65" charset="-122"/>
                <a:ea typeface="方正少儿简体" panose="03000509000000000000" pitchFamily="65" charset="-122"/>
              </a:rPr>
              <a:t>03</a:t>
            </a:r>
            <a:endParaRPr lang="zh-CN" altLang="en-US" sz="8000" dirty="0">
              <a:solidFill>
                <a:srgbClr val="FF3300"/>
              </a:solidFill>
              <a:effectLst>
                <a:outerShdw blurRad="38100" dist="38100" dir="2700000" algn="tl">
                  <a:srgbClr val="000000">
                    <a:alpha val="43137"/>
                  </a:srgbClr>
                </a:outerShdw>
              </a:effectLst>
              <a:latin typeface="方正少儿简体" panose="03000509000000000000" pitchFamily="65" charset="-122"/>
              <a:ea typeface="方正少儿简体" panose="03000509000000000000" pitchFamily="65" charset="-122"/>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lum/>
          </a:blip>
          <a:srcRect/>
          <a:stretch>
            <a:fillRect t="-65000" b="-65000"/>
          </a:stretch>
        </a:blipFill>
        <a:effectLst/>
      </p:bgPr>
    </p:bg>
    <p:spTree>
      <p:nvGrpSpPr>
        <p:cNvPr id="1" name=""/>
        <p:cNvGrpSpPr/>
        <p:nvPr/>
      </p:nvGrpSpPr>
      <p:grpSpPr>
        <a:xfrm>
          <a:off x="0" y="0"/>
          <a:ext cx="0" cy="0"/>
          <a:chOff x="0" y="0"/>
          <a:chExt cx="0" cy="0"/>
        </a:xfrm>
      </p:grpSpPr>
      <p:sp>
        <p:nvSpPr>
          <p:cNvPr id="9" name="矩形 8"/>
          <p:cNvSpPr/>
          <p:nvPr/>
        </p:nvSpPr>
        <p:spPr>
          <a:xfrm>
            <a:off x="2063552" y="879911"/>
            <a:ext cx="5109091" cy="584775"/>
          </a:xfrm>
          <a:prstGeom prst="rect">
            <a:avLst/>
          </a:prstGeom>
        </p:spPr>
        <p:txBody>
          <a:bodyPr wrap="none">
            <a:spAutoFit/>
          </a:bodyPr>
          <a:lstStyle/>
          <a:p>
            <a:r>
              <a:rPr lang="zh-CN" altLang="en-US" sz="3200">
                <a:solidFill>
                  <a:srgbClr val="FF3300"/>
                </a:solidFill>
                <a:latin typeface="方正少儿简体" panose="03000509000000000000" pitchFamily="65" charset="-122"/>
                <a:ea typeface="方正少儿简体" panose="03000509000000000000" pitchFamily="65" charset="-122"/>
                <a:cs typeface="萝莉体 第二版" panose="02000500000000000000" pitchFamily="2" charset="-122"/>
              </a:rPr>
              <a:t>典型登革热的病征是什么？</a:t>
            </a:r>
            <a:endParaRPr lang="zh-CN" altLang="en-US" sz="3200" dirty="0">
              <a:solidFill>
                <a:srgbClr val="FF3300"/>
              </a:solidFill>
              <a:latin typeface="方正少儿简体" panose="03000509000000000000" pitchFamily="65" charset="-122"/>
              <a:ea typeface="方正少儿简体" panose="03000509000000000000" pitchFamily="65" charset="-122"/>
              <a:cs typeface="萝莉体 第二版" panose="02000500000000000000" pitchFamily="2" charset="-122"/>
            </a:endParaRPr>
          </a:p>
        </p:txBody>
      </p:sp>
      <p:pic>
        <p:nvPicPr>
          <p:cNvPr id="12" name="图片 11"/>
          <p:cNvPicPr>
            <a:picLocks noChangeAspect="1"/>
          </p:cNvPicPr>
          <p:nvPr/>
        </p:nvPicPr>
        <p:blipFill>
          <a:blip r:embed="rId2" cstate="print">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881862" y="581453"/>
            <a:ext cx="1181690" cy="1181690"/>
          </a:xfrm>
          <a:prstGeom prst="rect">
            <a:avLst/>
          </a:prstGeom>
        </p:spPr>
      </p:pic>
      <p:sp>
        <p:nvSpPr>
          <p:cNvPr id="13" name="矩形 12"/>
          <p:cNvSpPr/>
          <p:nvPr/>
        </p:nvSpPr>
        <p:spPr>
          <a:xfrm>
            <a:off x="2035200" y="3264341"/>
            <a:ext cx="6552728" cy="1477328"/>
          </a:xfrm>
          <a:prstGeom prst="rect">
            <a:avLst/>
          </a:prstGeom>
        </p:spPr>
        <p:txBody>
          <a:bodyPr wrap="square">
            <a:spAutoFit/>
          </a:bodyPr>
          <a:lstStyle/>
          <a:p>
            <a:pPr indent="457200" fontAlgn="auto">
              <a:lnSpc>
                <a:spcPct val="150000"/>
              </a:lnSpc>
              <a:spcAft>
                <a:spcPts val="0"/>
              </a:spcAft>
            </a:pPr>
            <a:r>
              <a:rPr lang="zh-CN" altLang="en-US" sz="2000">
                <a:solidFill>
                  <a:srgbClr val="FF3300"/>
                </a:solidFill>
                <a:latin typeface="方正少儿简体" panose="03000509000000000000" pitchFamily="65" charset="-122"/>
                <a:ea typeface="方正少儿简体" panose="03000509000000000000" pitchFamily="65" charset="-122"/>
                <a:cs typeface="萝莉体 第二版" panose="02000500000000000000" pitchFamily="2" charset="-122"/>
              </a:rPr>
              <a:t>出血：</a:t>
            </a:r>
            <a:endParaRPr lang="zh-CN" altLang="en-US" sz="2000">
              <a:solidFill>
                <a:srgbClr val="FF3300"/>
              </a:solidFill>
              <a:latin typeface="方正少儿简体" panose="03000509000000000000" pitchFamily="65" charset="-122"/>
              <a:ea typeface="方正少儿简体" panose="03000509000000000000" pitchFamily="65" charset="-122"/>
              <a:cs typeface="萝莉体 第二版" panose="02000500000000000000" pitchFamily="2" charset="-122"/>
            </a:endParaRPr>
          </a:p>
          <a:p>
            <a:pPr indent="457200" fontAlgn="auto">
              <a:lnSpc>
                <a:spcPct val="150000"/>
              </a:lnSpc>
              <a:spcAft>
                <a:spcPts val="0"/>
              </a:spcAft>
            </a:pPr>
            <a:r>
              <a:rPr lang="en-US" altLang="zh-CN" sz="2000">
                <a:solidFill>
                  <a:srgbClr val="FF3300"/>
                </a:solidFill>
                <a:latin typeface="方正少儿简体" panose="03000509000000000000" pitchFamily="65" charset="-122"/>
                <a:ea typeface="方正少儿简体" panose="03000509000000000000" pitchFamily="65" charset="-122"/>
                <a:cs typeface="萝莉体 第二版" panose="02000500000000000000" pitchFamily="2" charset="-122"/>
              </a:rPr>
              <a:t>1/4-1/2</a:t>
            </a:r>
            <a:r>
              <a:rPr lang="zh-CN" altLang="en-US" sz="2000">
                <a:solidFill>
                  <a:srgbClr val="FF3300"/>
                </a:solidFill>
                <a:latin typeface="方正少儿简体" panose="03000509000000000000" pitchFamily="65" charset="-122"/>
                <a:ea typeface="方正少儿简体" panose="03000509000000000000" pitchFamily="65" charset="-122"/>
                <a:cs typeface="萝莉体 第二版" panose="02000500000000000000" pitchFamily="2" charset="-122"/>
              </a:rPr>
              <a:t>病人有不同程度出血</a:t>
            </a:r>
            <a:endParaRPr lang="zh-CN" altLang="en-US" sz="2000">
              <a:solidFill>
                <a:srgbClr val="FF3300"/>
              </a:solidFill>
              <a:latin typeface="方正少儿简体" panose="03000509000000000000" pitchFamily="65" charset="-122"/>
              <a:ea typeface="方正少儿简体" panose="03000509000000000000" pitchFamily="65" charset="-122"/>
              <a:cs typeface="萝莉体 第二版" panose="02000500000000000000" pitchFamily="2" charset="-122"/>
            </a:endParaRPr>
          </a:p>
          <a:p>
            <a:pPr indent="457200" fontAlgn="auto">
              <a:lnSpc>
                <a:spcPct val="150000"/>
              </a:lnSpc>
              <a:spcAft>
                <a:spcPts val="0"/>
              </a:spcAft>
            </a:pPr>
            <a:r>
              <a:rPr lang="zh-CN" altLang="en-US" sz="2000">
                <a:solidFill>
                  <a:srgbClr val="FF3300"/>
                </a:solidFill>
                <a:latin typeface="方正少儿简体" panose="03000509000000000000" pitchFamily="65" charset="-122"/>
                <a:ea typeface="方正少儿简体" panose="03000509000000000000" pitchFamily="65" charset="-122"/>
                <a:cs typeface="萝莉体 第二版" panose="02000500000000000000" pitchFamily="2" charset="-122"/>
              </a:rPr>
              <a:t>一般发生在病程</a:t>
            </a:r>
            <a:r>
              <a:rPr lang="en-US" altLang="zh-CN" sz="2000">
                <a:solidFill>
                  <a:srgbClr val="FF3300"/>
                </a:solidFill>
                <a:latin typeface="方正少儿简体" panose="03000509000000000000" pitchFamily="65" charset="-122"/>
                <a:ea typeface="方正少儿简体" panose="03000509000000000000" pitchFamily="65" charset="-122"/>
                <a:cs typeface="萝莉体 第二版" panose="02000500000000000000" pitchFamily="2" charset="-122"/>
              </a:rPr>
              <a:t>1</a:t>
            </a:r>
            <a:r>
              <a:rPr lang="zh-CN" altLang="en-US" sz="2000">
                <a:solidFill>
                  <a:srgbClr val="FF3300"/>
                </a:solidFill>
                <a:latin typeface="方正少儿简体" panose="03000509000000000000" pitchFamily="65" charset="-122"/>
                <a:ea typeface="方正少儿简体" panose="03000509000000000000" pitchFamily="65" charset="-122"/>
                <a:cs typeface="萝莉体 第二版" panose="02000500000000000000" pitchFamily="2" charset="-122"/>
              </a:rPr>
              <a:t>周左右</a:t>
            </a:r>
            <a:endParaRPr lang="zh-CN" altLang="en-US" sz="2000" dirty="0">
              <a:solidFill>
                <a:srgbClr val="FF3300"/>
              </a:solidFill>
              <a:latin typeface="方正少儿简体" panose="03000509000000000000" pitchFamily="65" charset="-122"/>
              <a:ea typeface="方正少儿简体" panose="03000509000000000000" pitchFamily="65" charset="-122"/>
              <a:cs typeface="萝莉体 第二版" panose="02000500000000000000" pitchFamily="2" charset="-122"/>
            </a:endParaRPr>
          </a:p>
        </p:txBody>
      </p:sp>
      <p:pic>
        <p:nvPicPr>
          <p:cNvPr id="14" name="图片 13"/>
          <p:cNvPicPr>
            <a:picLocks noChangeAspect="1"/>
          </p:cNvPicPr>
          <p:nvPr/>
        </p:nvPicPr>
        <p:blipFill>
          <a:blip r:embed="rId3" cstate="print"/>
          <a:stretch>
            <a:fillRect/>
          </a:stretch>
        </p:blipFill>
        <p:spPr>
          <a:xfrm>
            <a:off x="6672064" y="2179043"/>
            <a:ext cx="3640838" cy="2495336"/>
          </a:xfrm>
          <a:prstGeom prst="rect">
            <a:avLst/>
          </a:prstGeom>
        </p:spPr>
      </p:pic>
      <p:sp>
        <p:nvSpPr>
          <p:cNvPr id="15" name="矩形 14"/>
          <p:cNvSpPr/>
          <p:nvPr/>
        </p:nvSpPr>
        <p:spPr>
          <a:xfrm>
            <a:off x="944703" y="4904040"/>
            <a:ext cx="9967688" cy="499624"/>
          </a:xfrm>
          <a:prstGeom prst="rect">
            <a:avLst/>
          </a:prstGeom>
        </p:spPr>
        <p:txBody>
          <a:bodyPr wrap="square">
            <a:spAutoFit/>
          </a:bodyPr>
          <a:lstStyle/>
          <a:p>
            <a:pPr indent="457200" fontAlgn="auto">
              <a:lnSpc>
                <a:spcPct val="150000"/>
              </a:lnSpc>
              <a:spcAft>
                <a:spcPts val="0"/>
              </a:spcAft>
            </a:pPr>
            <a:r>
              <a:rPr lang="zh-CN" altLang="en-US" sz="2000">
                <a:solidFill>
                  <a:srgbClr val="FF3300"/>
                </a:solidFill>
                <a:latin typeface="方正少儿简体" panose="03000509000000000000" pitchFamily="65" charset="-122"/>
                <a:ea typeface="方正少儿简体" panose="03000509000000000000" pitchFamily="65" charset="-122"/>
                <a:cs typeface="萝莉体 第二版" panose="02000500000000000000" pitchFamily="2" charset="-122"/>
              </a:rPr>
              <a:t>发热：发病急骤，伴头痛、眼球后疼痛、背痛、全身骨、关节、肌肉疼痛（碎骨痛）</a:t>
            </a:r>
            <a:endParaRPr lang="zh-CN" altLang="en-US" sz="2000" dirty="0">
              <a:solidFill>
                <a:srgbClr val="FF3300"/>
              </a:solidFill>
              <a:latin typeface="方正少儿简体" panose="03000509000000000000" pitchFamily="65" charset="-122"/>
              <a:ea typeface="方正少儿简体" panose="03000509000000000000" pitchFamily="65" charset="-122"/>
              <a:cs typeface="萝莉体 第二版" panose="02000500000000000000" pitchFamily="2" charset="-122"/>
            </a:endParaRPr>
          </a:p>
        </p:txBody>
      </p:sp>
      <p:sp>
        <p:nvSpPr>
          <p:cNvPr id="16" name="矩形 15"/>
          <p:cNvSpPr/>
          <p:nvPr/>
        </p:nvSpPr>
        <p:spPr>
          <a:xfrm>
            <a:off x="2063552" y="1925513"/>
            <a:ext cx="6096000" cy="1338828"/>
          </a:xfrm>
          <a:prstGeom prst="rect">
            <a:avLst/>
          </a:prstGeom>
        </p:spPr>
        <p:txBody>
          <a:bodyPr>
            <a:spAutoFit/>
          </a:bodyPr>
          <a:lstStyle/>
          <a:p>
            <a:pPr indent="457200" fontAlgn="auto">
              <a:lnSpc>
                <a:spcPct val="150000"/>
              </a:lnSpc>
              <a:spcAft>
                <a:spcPts val="0"/>
              </a:spcAft>
            </a:pPr>
            <a:r>
              <a:rPr lang="zh-CN" altLang="en-US">
                <a:solidFill>
                  <a:srgbClr val="FF3300"/>
                </a:solidFill>
                <a:latin typeface="方正少儿简体" panose="03000509000000000000" pitchFamily="65" charset="-122"/>
                <a:ea typeface="方正少儿简体" panose="03000509000000000000" pitchFamily="65" charset="-122"/>
                <a:cs typeface="萝莉体 第二版" panose="02000500000000000000" pitchFamily="2" charset="-122"/>
              </a:rPr>
              <a:t>皮疹：</a:t>
            </a:r>
            <a:endParaRPr lang="zh-CN" altLang="en-US">
              <a:solidFill>
                <a:srgbClr val="FF3300"/>
              </a:solidFill>
              <a:latin typeface="方正少儿简体" panose="03000509000000000000" pitchFamily="65" charset="-122"/>
              <a:ea typeface="方正少儿简体" panose="03000509000000000000" pitchFamily="65" charset="-122"/>
              <a:cs typeface="萝莉体 第二版" panose="02000500000000000000" pitchFamily="2" charset="-122"/>
            </a:endParaRPr>
          </a:p>
          <a:p>
            <a:pPr indent="457200" fontAlgn="auto">
              <a:lnSpc>
                <a:spcPct val="150000"/>
              </a:lnSpc>
              <a:spcAft>
                <a:spcPts val="0"/>
              </a:spcAft>
            </a:pPr>
            <a:r>
              <a:rPr lang="zh-CN" altLang="en-US">
                <a:solidFill>
                  <a:srgbClr val="FF3300"/>
                </a:solidFill>
                <a:latin typeface="方正少儿简体" panose="03000509000000000000" pitchFamily="65" charset="-122"/>
                <a:ea typeface="方正少儿简体" panose="03000509000000000000" pitchFamily="65" charset="-122"/>
                <a:cs typeface="萝莉体 第二版" panose="02000500000000000000" pitchFamily="2" charset="-122"/>
              </a:rPr>
              <a:t>病程</a:t>
            </a:r>
            <a:r>
              <a:rPr lang="en-US" altLang="zh-CN">
                <a:solidFill>
                  <a:srgbClr val="FF3300"/>
                </a:solidFill>
                <a:latin typeface="方正少儿简体" panose="03000509000000000000" pitchFamily="65" charset="-122"/>
                <a:ea typeface="方正少儿简体" panose="03000509000000000000" pitchFamily="65" charset="-122"/>
                <a:cs typeface="萝莉体 第二版" panose="02000500000000000000" pitchFamily="2" charset="-122"/>
              </a:rPr>
              <a:t>3</a:t>
            </a:r>
            <a:r>
              <a:rPr lang="zh-CN" altLang="en-US">
                <a:solidFill>
                  <a:srgbClr val="FF3300"/>
                </a:solidFill>
                <a:latin typeface="方正少儿简体" panose="03000509000000000000" pitchFamily="65" charset="-122"/>
                <a:ea typeface="方正少儿简体" panose="03000509000000000000" pitchFamily="65" charset="-122"/>
                <a:cs typeface="萝莉体 第二版" panose="02000500000000000000" pitchFamily="2" charset="-122"/>
              </a:rPr>
              <a:t>－</a:t>
            </a:r>
            <a:r>
              <a:rPr lang="en-US" altLang="zh-CN">
                <a:solidFill>
                  <a:srgbClr val="FF3300"/>
                </a:solidFill>
                <a:latin typeface="方正少儿简体" panose="03000509000000000000" pitchFamily="65" charset="-122"/>
                <a:ea typeface="方正少儿简体" panose="03000509000000000000" pitchFamily="65" charset="-122"/>
                <a:cs typeface="萝莉体 第二版" panose="02000500000000000000" pitchFamily="2" charset="-122"/>
              </a:rPr>
              <a:t>6</a:t>
            </a:r>
            <a:r>
              <a:rPr lang="zh-CN" altLang="en-US">
                <a:solidFill>
                  <a:srgbClr val="FF3300"/>
                </a:solidFill>
                <a:latin typeface="方正少儿简体" panose="03000509000000000000" pitchFamily="65" charset="-122"/>
                <a:ea typeface="方正少儿简体" panose="03000509000000000000" pitchFamily="65" charset="-122"/>
                <a:cs typeface="萝莉体 第二版" panose="02000500000000000000" pitchFamily="2" charset="-122"/>
              </a:rPr>
              <a:t>天出现</a:t>
            </a:r>
            <a:endParaRPr lang="zh-CN" altLang="en-US">
              <a:solidFill>
                <a:srgbClr val="FF3300"/>
              </a:solidFill>
              <a:latin typeface="方正少儿简体" panose="03000509000000000000" pitchFamily="65" charset="-122"/>
              <a:ea typeface="方正少儿简体" panose="03000509000000000000" pitchFamily="65" charset="-122"/>
              <a:cs typeface="萝莉体 第二版" panose="02000500000000000000" pitchFamily="2" charset="-122"/>
            </a:endParaRPr>
          </a:p>
          <a:p>
            <a:pPr indent="457200" fontAlgn="auto">
              <a:lnSpc>
                <a:spcPct val="150000"/>
              </a:lnSpc>
              <a:spcAft>
                <a:spcPts val="0"/>
              </a:spcAft>
            </a:pPr>
            <a:r>
              <a:rPr lang="zh-CN" altLang="en-US">
                <a:solidFill>
                  <a:srgbClr val="FF3300"/>
                </a:solidFill>
                <a:latin typeface="方正少儿简体" panose="03000509000000000000" pitchFamily="65" charset="-122"/>
                <a:ea typeface="方正少儿简体" panose="03000509000000000000" pitchFamily="65" charset="-122"/>
                <a:cs typeface="萝莉体 第二版" panose="02000500000000000000" pitchFamily="2" charset="-122"/>
              </a:rPr>
              <a:t>分布于全身、四肢、躯干、面部</a:t>
            </a:r>
            <a:endParaRPr lang="zh-CN" altLang="en-US" dirty="0">
              <a:solidFill>
                <a:srgbClr val="FF3300"/>
              </a:solidFill>
              <a:latin typeface="方正少儿简体" panose="03000509000000000000" pitchFamily="65" charset="-122"/>
              <a:ea typeface="方正少儿简体" panose="03000509000000000000" pitchFamily="65" charset="-122"/>
              <a:cs typeface="萝莉体 第二版" panose="02000500000000000000" pitchFamily="2" charset="-122"/>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Lst>
  </p:timing>
</p:sld>
</file>

<file path=ppt/tags/tag1.xml><?xml version="1.0" encoding="utf-8"?>
<p:tagLst xmlns:p="http://schemas.openxmlformats.org/presentationml/2006/main">
  <p:tag name="ISPRING_PRESENTATION_TITLE" val="1"/>
</p:tagLst>
</file>

<file path=ppt/theme/theme1.xml><?xml version="1.0" encoding="utf-8"?>
<a:theme xmlns:a="http://schemas.openxmlformats.org/drawingml/2006/main" name="www.kakappt.com">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kakappt</Template>
  <TotalTime>0</TotalTime>
  <Words>909</Words>
  <Application>WPS 演示</Application>
  <PresentationFormat>自定义</PresentationFormat>
  <Paragraphs>91</Paragraphs>
  <Slides>14</Slides>
  <Notes>25</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14</vt:i4>
      </vt:variant>
    </vt:vector>
  </HeadingPairs>
  <TitlesOfParts>
    <vt:vector size="24" baseType="lpstr">
      <vt:lpstr>Arial</vt:lpstr>
      <vt:lpstr>宋体</vt:lpstr>
      <vt:lpstr>Wingdings</vt:lpstr>
      <vt:lpstr>Tahoma</vt:lpstr>
      <vt:lpstr>方正少儿简体</vt:lpstr>
      <vt:lpstr>萝莉体 第二版</vt:lpstr>
      <vt:lpstr>微软雅黑</vt:lpstr>
      <vt:lpstr>Arial Unicode MS</vt:lpstr>
      <vt:lpstr>Calibri</vt:lpstr>
      <vt:lpstr>www.kakappt.com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kakappt.com</Company>
  <LinksUpToDate>false</LinksUpToDate>
  <SharedDoc>false</SharedDoc>
  <HyperlinksChanged>false</HyperlinksChanged>
  <AppVersion>14.0000</AppVersion>
  <Manager>kakappt.com</Manager>
  <HyperlinkBase>kakappt.com</HyperlinkBase>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kakappt.com</dc:title>
  <dc:creator>kakappt.com</dc:creator>
  <cp:keywords>kakappt.com</cp:keywords>
  <dc:description>kakappt.com</dc:description>
  <dc:subject>kakappt.com</dc:subject>
  <cp:category>kakappt.com</cp:category>
  <cp:lastModifiedBy>Lenovo</cp:lastModifiedBy>
  <cp:revision>12</cp:revision>
  <dcterms:created xsi:type="dcterms:W3CDTF">2025-03-17T08:51:00Z</dcterms:created>
  <dcterms:modified xsi:type="dcterms:W3CDTF">2025-03-18T01:06:57Z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1F1048C8EF79478AAEA1E66CE2EB832C_11</vt:lpwstr>
  </property>
  <property fmtid="{D5CDD505-2E9C-101B-9397-08002B2CF9AE}" pid="3" name="KSOProductBuildVer">
    <vt:lpwstr>2052-12.1.0.20305</vt:lpwstr>
  </property>
</Properties>
</file>