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1" r:id="rId3"/>
  </p:sldMasterIdLst>
  <p:notesMasterIdLst>
    <p:notesMasterId r:id="rId16"/>
  </p:notesMasterIdLst>
  <p:handoutMasterIdLst>
    <p:handoutMasterId r:id="rId17"/>
  </p:handoutMasterIdLst>
  <p:sldIdLst>
    <p:sldId id="360" r:id="rId4"/>
    <p:sldId id="368" r:id="rId5"/>
    <p:sldId id="424" r:id="rId6"/>
    <p:sldId id="431" r:id="rId7"/>
    <p:sldId id="428" r:id="rId8"/>
    <p:sldId id="426" r:id="rId9"/>
    <p:sldId id="427" r:id="rId10"/>
    <p:sldId id="429" r:id="rId11"/>
    <p:sldId id="430" r:id="rId12"/>
    <p:sldId id="432" r:id="rId13"/>
    <p:sldId id="390" r:id="rId14"/>
    <p:sldId id="418" r:id="rId15"/>
  </p:sldIdLst>
  <p:sldSz cx="9144000" cy="5143500" type="screen16x9"/>
  <p:notesSz cx="6858000" cy="9144000"/>
  <p:embeddedFontLst>
    <p:embeddedFont>
      <p:font typeface="华文中宋" panose="02010600040101010101" pitchFamily="2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楷体_GB2312" panose="02010609030101010101" charset="-122"/>
      <p:regular r:id="rId27"/>
    </p:embeddedFont>
    <p:embeddedFont>
      <p:font typeface="微软雅黑" panose="020B0503020204020204" charset="-122"/>
      <p:regular r:id="rId28"/>
    </p:embeddedFont>
    <p:embeddedFont>
      <p:font typeface="方正小标宋_GBK" panose="03000509000000000000" charset="-122"/>
      <p:regular r:id="rId29"/>
    </p:embeddedFont>
    <p:embeddedFont>
      <p:font typeface="等线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7C"/>
    <a:srgbClr val="039885"/>
    <a:srgbClr val="A2A4A6"/>
    <a:srgbClr val="3C4856"/>
    <a:srgbClr val="54667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 snapToGrid="0">
      <p:cViewPr varScale="1">
        <p:scale>
          <a:sx n="103" d="100"/>
          <a:sy n="103" d="100"/>
        </p:scale>
        <p:origin x="874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31.xml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979613" y="4677966"/>
            <a:ext cx="2895600" cy="2012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210D-BFDD-4924-93D5-80E4D2CD9EE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68313" y="1221581"/>
            <a:ext cx="8229600" cy="33944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5F27-B19A-43D7-B4C7-2243CE2091A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2158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875" y="4624388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4462463"/>
            <a:ext cx="2808288" cy="363141"/>
          </a:xfrm>
        </p:spPr>
        <p:txBody>
          <a:bodyPr/>
          <a:lstStyle>
            <a:lvl1pPr>
              <a:defRPr sz="15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979613" y="4677966"/>
            <a:ext cx="2895600" cy="2012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210D-BFDD-4924-93D5-80E4D2CD9EE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68313" y="1221581"/>
            <a:ext cx="8229600" cy="33944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5F27-B19A-43D7-B4C7-2243CE2091A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2158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875" y="4624388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4462463"/>
            <a:ext cx="2808288" cy="363141"/>
          </a:xfrm>
        </p:spPr>
        <p:txBody>
          <a:bodyPr/>
          <a:lstStyle>
            <a:lvl1pPr>
              <a:defRPr sz="15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1072754"/>
            <a:ext cx="9144000" cy="114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3000">
              <a:ea typeface="宋体" panose="02010600030101010101" pitchFamily="2" charset="-122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4599385"/>
            <a:ext cx="9144000" cy="54411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3000">
              <a:ea typeface="宋体" panose="02010600030101010101" pitchFamily="2" charset="-122"/>
            </a:endParaRP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468313" y="1038225"/>
            <a:ext cx="129540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CN" altLang="en-US" sz="750">
                <a:ea typeface="华文中宋" panose="02010600040101010101" pitchFamily="2" charset="-122"/>
              </a:rPr>
              <a:t>健康高于财富</a:t>
            </a:r>
            <a:endParaRPr lang="zh-CN" altLang="en-US" sz="750">
              <a:ea typeface="华文中宋" panose="02010600040101010101" pitchFamily="2" charset="-122"/>
            </a:endParaRPr>
          </a:p>
        </p:txBody>
      </p: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5940425" y="1052513"/>
            <a:ext cx="2808288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750" dirty="0">
                <a:ea typeface="华文中宋" panose="02010600040101010101" pitchFamily="2" charset="-122"/>
              </a:rPr>
              <a:t>Health is more valuable than wealth</a:t>
            </a:r>
            <a:endParaRPr lang="en-US" altLang="zh-CN" sz="750" dirty="0">
              <a:ea typeface="华文中宋" panose="02010600040101010101" pitchFamily="2" charset="-122"/>
            </a:endParaRPr>
          </a:p>
        </p:txBody>
      </p:sp>
      <p:pic>
        <p:nvPicPr>
          <p:cNvPr id="1035" name="Picture 14" descr="中国疾控标志(白)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2C345"/>
              </a:clrFrom>
              <a:clrTo>
                <a:srgbClr val="F2C345">
                  <a:alpha val="0"/>
                </a:srgbClr>
              </a:clrTo>
            </a:clrChange>
            <a:lum bright="-18000" contrast="-24000"/>
          </a:blip>
          <a:srcRect l="11719" t="21875" r="10938" b="21875"/>
          <a:stretch>
            <a:fillRect/>
          </a:stretch>
        </p:blipFill>
        <p:spPr bwMode="auto">
          <a:xfrm>
            <a:off x="5364163" y="4773216"/>
            <a:ext cx="67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WordArt 10"/>
          <p:cNvSpPr>
            <a:spLocks noChangeArrowheads="1" noChangeShapeType="1" noTextEdit="1"/>
          </p:cNvSpPr>
          <p:nvPr/>
        </p:nvSpPr>
        <p:spPr bwMode="auto">
          <a:xfrm>
            <a:off x="6142038" y="4818460"/>
            <a:ext cx="2538412" cy="1488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noFill/>
                  <a:round/>
                </a:ln>
                <a:latin typeface="宋体" panose="02010600030101010101" pitchFamily="2" charset="-122"/>
                <a:ea typeface="宋体" panose="02010600030101010101" pitchFamily="2" charset="-122"/>
              </a:rPr>
              <a:t>景洪市疾病预防控制中心</a:t>
            </a:r>
            <a:endParaRPr lang="zh-CN" altLang="en-US" sz="2700" kern="10">
              <a:ln w="9525">
                <a:noFill/>
                <a:round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p"/>
        <a:defRPr sz="1500" b="1">
          <a:solidFill>
            <a:srgbClr val="0033CC"/>
          </a:solidFill>
          <a:latin typeface="+mn-lt"/>
          <a:ea typeface="楷体_GB2312" panose="02010609030101010101" charset="-122"/>
          <a:cs typeface="楷体_GB2312" panose="02010609030101010101" charset="-122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1800" b="1">
          <a:solidFill>
            <a:schemeClr val="tx1"/>
          </a:solidFill>
          <a:latin typeface="+mn-lt"/>
          <a:ea typeface="楷体_GB2312" panose="02010609030101010101" charset="-122"/>
          <a:cs typeface="楷体_GB2312" panose="02010609030101010101" charset="-122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ü"/>
        <a:defRPr sz="1200" b="1">
          <a:solidFill>
            <a:srgbClr val="0033CC"/>
          </a:solidFill>
          <a:latin typeface="+mn-lt"/>
          <a:ea typeface="楷体_GB2312" panose="02010609030101010101" charset="-122"/>
          <a:cs typeface="楷体_GB2312" panose="02010609030101010101" charset="-122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楷体_GB2312" panose="02010609030101010101" charset="-122"/>
        </a:defRPr>
      </a:lvl5pPr>
      <a:lvl6pPr marL="18859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6pPr>
      <a:lvl7pPr marL="22288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7pPr>
      <a:lvl8pPr marL="25717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8pPr>
      <a:lvl9pPr marL="29146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001D7-6B90-4267-B252-BB2E4859E8F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1072754"/>
            <a:ext cx="9144000" cy="114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3000">
              <a:ea typeface="宋体" panose="02010600030101010101" pitchFamily="2" charset="-122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4599385"/>
            <a:ext cx="9144000" cy="54411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3000">
              <a:ea typeface="宋体" panose="02010600030101010101" pitchFamily="2" charset="-122"/>
            </a:endParaRP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468313" y="1038225"/>
            <a:ext cx="1295400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CN" altLang="en-US" sz="750">
                <a:ea typeface="华文中宋" panose="02010600040101010101" pitchFamily="2" charset="-122"/>
              </a:rPr>
              <a:t>健康高于财富</a:t>
            </a:r>
            <a:endParaRPr lang="zh-CN" altLang="en-US" sz="750">
              <a:ea typeface="华文中宋" panose="02010600040101010101" pitchFamily="2" charset="-122"/>
            </a:endParaRPr>
          </a:p>
        </p:txBody>
      </p: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5940425" y="1052513"/>
            <a:ext cx="2808288" cy="20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750" dirty="0">
                <a:ea typeface="华文中宋" panose="02010600040101010101" pitchFamily="2" charset="-122"/>
              </a:rPr>
              <a:t>Health is more valuable than wealth</a:t>
            </a:r>
            <a:endParaRPr lang="en-US" altLang="zh-CN" sz="750" dirty="0">
              <a:ea typeface="华文中宋" panose="02010600040101010101" pitchFamily="2" charset="-122"/>
            </a:endParaRPr>
          </a:p>
        </p:txBody>
      </p:sp>
      <p:pic>
        <p:nvPicPr>
          <p:cNvPr id="1035" name="Picture 14" descr="中国疾控标志(白)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2C345"/>
              </a:clrFrom>
              <a:clrTo>
                <a:srgbClr val="F2C345">
                  <a:alpha val="0"/>
                </a:srgbClr>
              </a:clrTo>
            </a:clrChange>
            <a:lum bright="-18000" contrast="-24000"/>
          </a:blip>
          <a:srcRect l="11719" t="21875" r="10938" b="21875"/>
          <a:stretch>
            <a:fillRect/>
          </a:stretch>
        </p:blipFill>
        <p:spPr bwMode="auto">
          <a:xfrm>
            <a:off x="5364163" y="4773216"/>
            <a:ext cx="67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WordArt 10"/>
          <p:cNvSpPr>
            <a:spLocks noChangeArrowheads="1" noChangeShapeType="1" noTextEdit="1"/>
          </p:cNvSpPr>
          <p:nvPr/>
        </p:nvSpPr>
        <p:spPr bwMode="auto">
          <a:xfrm>
            <a:off x="6142038" y="4818460"/>
            <a:ext cx="2538412" cy="1488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noFill/>
                  <a:round/>
                </a:ln>
                <a:latin typeface="宋体" panose="02010600030101010101" pitchFamily="2" charset="-122"/>
                <a:ea typeface="宋体" panose="02010600030101010101" pitchFamily="2" charset="-122"/>
              </a:rPr>
              <a:t>景洪市疾病预防控制中心</a:t>
            </a:r>
            <a:endParaRPr lang="zh-CN" altLang="en-US" sz="2700" kern="10">
              <a:ln w="9525">
                <a:noFill/>
                <a:round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Calibri" panose="020F0502020204030204" charset="0"/>
          <a:ea typeface="宋体" panose="02010600030101010101" pitchFamily="2" charset="-122"/>
          <a:cs typeface="楷体_GB2312" panose="0201060903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方正黑体简体" panose="03000509000000000000" pitchFamily="65" charset="-122"/>
          <a:cs typeface="楷体_GB2312" panose="02010609030101010101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p"/>
        <a:defRPr sz="1500" b="1">
          <a:solidFill>
            <a:srgbClr val="0033CC"/>
          </a:solidFill>
          <a:latin typeface="+mn-lt"/>
          <a:ea typeface="楷体_GB2312" panose="02010609030101010101" charset="-122"/>
          <a:cs typeface="楷体_GB2312" panose="02010609030101010101" charset="-122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1800" b="1">
          <a:solidFill>
            <a:schemeClr val="tx1"/>
          </a:solidFill>
          <a:latin typeface="+mn-lt"/>
          <a:ea typeface="楷体_GB2312" panose="02010609030101010101" charset="-122"/>
          <a:cs typeface="楷体_GB2312" panose="02010609030101010101" charset="-122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ü"/>
        <a:defRPr sz="1200" b="1">
          <a:solidFill>
            <a:srgbClr val="0033CC"/>
          </a:solidFill>
          <a:latin typeface="+mn-lt"/>
          <a:ea typeface="楷体_GB2312" panose="02010609030101010101" charset="-122"/>
          <a:cs typeface="楷体_GB2312" panose="02010609030101010101" charset="-122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楷体_GB2312" panose="02010609030101010101" charset="-122"/>
        </a:defRPr>
      </a:lvl5pPr>
      <a:lvl6pPr marL="18859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6pPr>
      <a:lvl7pPr marL="22288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7pPr>
      <a:lvl8pPr marL="25717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8pPr>
      <a:lvl9pPr marL="29146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7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335405"/>
            <a:ext cx="3595370" cy="3204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2780" y="193675"/>
            <a:ext cx="7504430" cy="3406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800">
                <a:solidFill>
                  <a:srgbClr val="44747C"/>
                </a:solidFill>
                <a:latin typeface="方正小标宋_GBK" panose="03000509000000000000" charset="-122"/>
                <a:ea typeface="方正小标宋_GBK" panose="03000509000000000000" charset="-122"/>
                <a:cs typeface="+mn-ea"/>
                <a:sym typeface="+mn-ea"/>
              </a:rPr>
              <a:t>流行性感冒的认知及防控</a:t>
            </a:r>
            <a:endParaRPr lang="zh-CN" altLang="en-US" sz="4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r>
              <a:rPr lang="en-US" altLang="zh-CN" sz="2000">
                <a:solidFill>
                  <a:srgbClr val="44747C"/>
                </a:solidFill>
                <a:latin typeface="FZZhengHeiS-R-GB" charset="0"/>
                <a:ea typeface="微软雅黑" panose="020B0503020204020204" charset="-122"/>
                <a:cs typeface="+mn-ea"/>
                <a:sym typeface="+mn-ea"/>
              </a:rPr>
              <a:t>                             </a:t>
            </a:r>
            <a:endParaRPr lang="en-US" altLang="zh-CN" sz="2000">
              <a:ea typeface="微软雅黑" panose="020B0503020204020204" charset="-122"/>
            </a:endParaRPr>
          </a:p>
          <a:p>
            <a:pPr algn="ctr"/>
            <a:endParaRPr lang="en-US" altLang="zh-CN" sz="2000">
              <a:ea typeface="微软雅黑" panose="020B0503020204020204" charset="-122"/>
            </a:endParaRPr>
          </a:p>
          <a:p>
            <a:pPr algn="ctr"/>
            <a:endParaRPr lang="en-US" altLang="zh-CN" sz="2000">
              <a:ea typeface="微软雅黑" panose="020B0503020204020204" charset="-122"/>
            </a:endParaRPr>
          </a:p>
          <a:p>
            <a:pPr algn="ctr"/>
            <a:r>
              <a:rPr lang="en-US" altLang="zh-CN" sz="2000">
                <a:solidFill>
                  <a:srgbClr val="44747C"/>
                </a:solidFill>
                <a:latin typeface="FZZhengHeiS-R-GB" charset="0"/>
                <a:ea typeface="微软雅黑" panose="020B0503020204020204" charset="-122"/>
                <a:cs typeface="+mn-ea"/>
                <a:sym typeface="+mn-ea"/>
              </a:rPr>
              <a:t>                      </a:t>
            </a:r>
            <a:endParaRPr lang="zh-CN" altLang="en-US" sz="2800">
              <a:solidFill>
                <a:srgbClr val="44747C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4376420" y="1335405"/>
            <a:ext cx="4244975" cy="3065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日常如何预防流感？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265" y="1190625"/>
            <a:ext cx="6758940" cy="3390265"/>
          </a:xfrm>
        </p:spPr>
        <p:txBody>
          <a:bodyPr>
            <a:normAutofit/>
          </a:bodyPr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主动报告：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如有类似流感症状，请务必及时告知班主任</a:t>
            </a:r>
            <a:r>
              <a:rPr lang="en-US" altLang="zh-CN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辅导员，以便学校采取相应措施。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保持环境通风：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教室、宿舍等公共场所要经常开窗通风，每天至少2-3次，每次不少于30分钟。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落实晨午（晚）检及因病缺勤跟踪制度：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及时填写《学生因病缺勤跟踪登记表》，以便学校及时掌握学生患病情况。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860" y="2771775"/>
            <a:ext cx="1537970" cy="1793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65" y="3059430"/>
            <a:ext cx="1863725" cy="1516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235607" y="1272261"/>
            <a:ext cx="688613" cy="458347"/>
            <a:chOff x="1878915" y="1775567"/>
            <a:chExt cx="899011" cy="598390"/>
          </a:xfrm>
        </p:grpSpPr>
        <p:sp>
          <p:nvSpPr>
            <p:cNvPr id="20" name="virus_139657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878915" y="1775567"/>
              <a:ext cx="609685" cy="59839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  <p:sp>
          <p:nvSpPr>
            <p:cNvPr id="21" name="virus_13965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550248" y="1826406"/>
              <a:ext cx="227678" cy="22346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</p:grpSp>
      <p:sp>
        <p:nvSpPr>
          <p:cNvPr id="11" name="矩形: 圆角 9"/>
          <p:cNvSpPr/>
          <p:nvPr>
            <p:custDataLst>
              <p:tags r:id="rId3"/>
            </p:custDataLst>
          </p:nvPr>
        </p:nvSpPr>
        <p:spPr>
          <a:xfrm>
            <a:off x="1125220" y="1272540"/>
            <a:ext cx="1682750" cy="458470"/>
          </a:xfrm>
          <a:prstGeom prst="roundRect">
            <a:avLst>
              <a:gd name="adj" fmla="val 50000"/>
            </a:avLst>
          </a:prstGeom>
          <a:solidFill>
            <a:srgbClr val="2E6C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2400" dirty="0">
                <a:solidFill>
                  <a:sysClr val="window" lastClr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预防措施</a:t>
            </a:r>
            <a:endParaRPr lang="zh-CN" altLang="en-US" sz="2400" dirty="0">
              <a:solidFill>
                <a:sysClr val="window" lastClr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29920" y="1972945"/>
            <a:ext cx="4886960" cy="235331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buFont typeface="FZZhengHeiS-R-GB" charset="0"/>
              <a:buAutoNum type="arabicPeriod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接种流感疫苗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被国际医学界公认是防范流感的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最有效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的武器。由于流感病毒变异很快，通常每年的流行类型都有所不同。</a:t>
            </a:r>
            <a:endParaRPr lang="en-US" altLang="zh-CN" sz="14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ZhengHeiS-R-GB" charset="0"/>
            </a:endParaRPr>
          </a:p>
          <a:p>
            <a:pPr marL="342900" indent="-342900" algn="just">
              <a:lnSpc>
                <a:spcPct val="150000"/>
              </a:lnSpc>
              <a:buFont typeface="FZZhengHeiS-R-GB" charset="0"/>
              <a:buAutoNum type="arabicPeriod"/>
            </a:pP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因此，每年接种最新的流感疫苗才能达到预防的效果。另外，锻炼身体，增强体质，在流感季节经常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开窗通风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，保持室内空气新鲜，尽量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少去人群密集的地方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rPr>
              <a:t>等等，也是预防流感的有效措施。</a:t>
            </a:r>
            <a:endParaRPr lang="zh-CN" altLang="en-US" sz="14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ZhengHeiS-R-GB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87" y="1131080"/>
            <a:ext cx="3510120" cy="351012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人人都是自己健康的第一责任人！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338" name="文本占位符 1536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611630" y="1336675"/>
            <a:ext cx="5633085" cy="2905125"/>
          </a:xfrm>
        </p:spPr>
        <p:txBody>
          <a:bodyPr vert="horz" wrap="square" lIns="68580" tIns="34290" rIns="68580" bIns="34290" anchor="t" anchorCtr="0"/>
          <a:p>
            <a:pPr marL="0" indent="0" eaLnBrk="1" hangingPunct="1">
              <a:buNone/>
            </a:pP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</a:t>
            </a:r>
            <a:endParaRPr lang="en-US" altLang="zh-CN" dirty="0">
              <a:sym typeface="+mn-ea"/>
            </a:endParaRPr>
          </a:p>
          <a:p>
            <a:pPr marL="0" indent="0" eaLnBrk="1" hangingPunct="1">
              <a:buNone/>
            </a:pPr>
            <a:endParaRPr lang="en-US" altLang="zh-CN" sz="20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eaLnBrk="1" hangingPunct="1">
              <a:buNone/>
            </a:pPr>
            <a:r>
              <a:rPr lang="en-US" altLang="zh-CN" sz="20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0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防流感是一场需要全员参与的“校园健康保卫战”。多一份警惕，就多一份安全，多一份责任，就多一道屏障。让我们从接种疫苗、勤洗手、戴口罩这些小事做起，共同守护我们美丽的校园，让健康和活力充满每一个角落！</a:t>
            </a:r>
            <a:endParaRPr lang="zh-CN" altLang="en-US" sz="20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eaLnBrk="1" hangingPunct="1">
              <a:buNone/>
            </a:pPr>
            <a:endParaRPr lang="zh-CN" altLang="en-US" sz="20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eaLnBrk="1" hangingPunct="1">
              <a:buNone/>
            </a:pPr>
            <a:endParaRPr lang="zh-CN" altLang="en-US" sz="20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184807" y="359131"/>
            <a:ext cx="688613" cy="458347"/>
            <a:chOff x="1878915" y="1775567"/>
            <a:chExt cx="899011" cy="598390"/>
          </a:xfrm>
        </p:grpSpPr>
        <p:sp>
          <p:nvSpPr>
            <p:cNvPr id="22" name="virus_139657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878915" y="1775567"/>
              <a:ext cx="609685" cy="59839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  <p:sp>
          <p:nvSpPr>
            <p:cNvPr id="23" name="virus_13965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550248" y="1826406"/>
              <a:ext cx="227678" cy="22346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3794" y="1268136"/>
            <a:ext cx="3023424" cy="3023424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22350" y="359410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流行性感冒</a:t>
            </a:r>
            <a:endParaRPr lang="zh-CN" altLang="en-US" sz="28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7627"/>
          <a:stretch>
            <a:fillRect/>
          </a:stretch>
        </p:blipFill>
        <p:spPr>
          <a:xfrm>
            <a:off x="651510" y="1631315"/>
            <a:ext cx="4054475" cy="28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51510" y="1245235"/>
            <a:ext cx="811085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300"/>
              </a:lnSpc>
              <a:buClrTx/>
              <a:buSzTx/>
              <a:buFontTx/>
            </a:pPr>
            <a:r>
              <a:rPr lang="zh-CN" altLang="en-US" sz="16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流行性感冒，简称</a:t>
            </a:r>
            <a:r>
              <a:rPr lang="zh-CN" altLang="en-US" sz="16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流感，是一种由流感病毒引起的急性呼吸道传染病，具有较强的传染性。</a:t>
            </a:r>
            <a:endParaRPr lang="zh-CN" altLang="en-US" sz="16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2250" y="224790"/>
            <a:ext cx="7194550" cy="838200"/>
          </a:xfrm>
        </p:spPr>
        <p:txBody>
          <a:bodyPr/>
          <a:p>
            <a:pPr algn="l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流感病毒分型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28440" y="1204436"/>
            <a:ext cx="4219099" cy="338042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84807" y="359131"/>
            <a:ext cx="688613" cy="458347"/>
            <a:chOff x="1878915" y="1775567"/>
            <a:chExt cx="899011" cy="598390"/>
          </a:xfrm>
        </p:grpSpPr>
        <p:sp>
          <p:nvSpPr>
            <p:cNvPr id="22" name="virus_13965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878915" y="1775567"/>
              <a:ext cx="609685" cy="59839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  <p:sp>
          <p:nvSpPr>
            <p:cNvPr id="23" name="virus_139657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550248" y="1826406"/>
              <a:ext cx="227678" cy="22346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</p:grpSp>
      <p:sp>
        <p:nvSpPr>
          <p:cNvPr id="7" name="文本框 6"/>
          <p:cNvSpPr txBox="1"/>
          <p:nvPr/>
        </p:nvSpPr>
        <p:spPr>
          <a:xfrm>
            <a:off x="699135" y="1405255"/>
            <a:ext cx="3048000" cy="2507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300"/>
              </a:lnSpc>
            </a:pPr>
            <a:r>
              <a:rPr lang="en-US" altLang="zh-CN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流感病毒主要分为甲、乙、丙、丁四型，甲型（H1N1、H3N2 亚型）和乙型病毒是导致每年季节性流行的主要元凶。</a:t>
            </a:r>
            <a:endParaRPr lang="zh-CN" altLang="en-US" sz="14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300"/>
              </a:lnSpc>
            </a:pPr>
            <a:r>
              <a:rPr lang="en-US" altLang="zh-CN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它比普通感冒起病更急，症状更重，还可能引发肺炎等严重并发症，对学习和生活影响较大。</a:t>
            </a:r>
            <a:endParaRPr lang="zh-CN" altLang="en-US" sz="1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4365625" y="1178560"/>
            <a:ext cx="4088765" cy="1060450"/>
            <a:chOff x="6351639" y="1529855"/>
            <a:chExt cx="4955457" cy="141393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7587709" y="1529855"/>
              <a:ext cx="3719387" cy="141393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传播途径：</a:t>
              </a:r>
              <a:endParaRPr lang="zh-CN" altLang="en-US" sz="1400" b="1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       以空气飞沫直接传播为主，也可通过被病毒污染的物品间接传播。</a:t>
              </a:r>
              <a:endPara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</p:txBody>
        </p:sp>
        <p:sp>
          <p:nvSpPr>
            <p:cNvPr id="10" name="矩形: 圆角 9"/>
            <p:cNvSpPr/>
            <p:nvPr>
              <p:custDataLst>
                <p:tags r:id="rId2"/>
              </p:custDataLst>
            </p:nvPr>
          </p:nvSpPr>
          <p:spPr>
            <a:xfrm>
              <a:off x="6351639" y="1927973"/>
              <a:ext cx="993058" cy="353111"/>
            </a:xfrm>
            <a:prstGeom prst="roundRect">
              <a:avLst>
                <a:gd name="adj" fmla="val 50000"/>
              </a:avLst>
            </a:prstGeom>
            <a:solidFill>
              <a:srgbClr val="2E6C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r>
                <a:rPr lang="en-US" altLang="zh-CN" sz="16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6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65625" y="2257425"/>
            <a:ext cx="4187190" cy="1059815"/>
            <a:chOff x="6351639" y="3117769"/>
            <a:chExt cx="5074745" cy="1413087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587617" y="3117769"/>
              <a:ext cx="3838767" cy="1413087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主要症状：</a:t>
              </a:r>
              <a:endParaRPr lang="zh-CN" altLang="en-US" sz="1400" b="1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      有发热、全身酸痛、咽痛、咳嗽等症状。</a:t>
              </a:r>
              <a:endPara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</p:txBody>
        </p:sp>
        <p:sp>
          <p:nvSpPr>
            <p:cNvPr id="6" name="矩形: 圆角 20"/>
            <p:cNvSpPr/>
            <p:nvPr>
              <p:custDataLst>
                <p:tags r:id="rId4"/>
              </p:custDataLst>
            </p:nvPr>
          </p:nvSpPr>
          <p:spPr>
            <a:xfrm>
              <a:off x="6351639" y="3293650"/>
              <a:ext cx="993058" cy="353111"/>
            </a:xfrm>
            <a:prstGeom prst="roundRect">
              <a:avLst>
                <a:gd name="adj" fmla="val 50000"/>
              </a:avLst>
            </a:prstGeom>
            <a:solidFill>
              <a:srgbClr val="2E6C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r>
                <a:rPr lang="en-US" altLang="zh-CN" sz="16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16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80230" y="3227705"/>
            <a:ext cx="4264025" cy="1383665"/>
            <a:chOff x="6424751" y="4099433"/>
            <a:chExt cx="5167866" cy="1844886"/>
          </a:xfrm>
        </p:grpSpPr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7643028" y="4099433"/>
              <a:ext cx="3949589" cy="18448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易感人群：</a:t>
              </a:r>
              <a:endParaRPr lang="zh-CN" altLang="en-US" sz="1400" b="1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      </a:t>
              </a:r>
              <a:r>
                <a:rPr lang="en-US" altLang="zh-CN" sz="1400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 </a:t>
              </a:r>
              <a:r>
                <a:rPr lang="zh-CN" altLang="en-US" sz="1400" dirty="0">
                  <a:solidFill>
                    <a:srgbClr val="44747C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FZZhengHeiS-R-GB" charset="0"/>
                </a:rPr>
                <a:t>人群对流感普遍易感，病后有一定的免疫力，但维持的时间不长，病毒不断发生变异，可引起反复感染发病。</a:t>
              </a:r>
              <a:endPara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ZhengHeiS-R-GB" charset="0"/>
              </a:endParaRPr>
            </a:p>
          </p:txBody>
        </p:sp>
        <p:sp>
          <p:nvSpPr>
            <p:cNvPr id="7" name="矩形: 圆角 21"/>
            <p:cNvSpPr/>
            <p:nvPr>
              <p:custDataLst>
                <p:tags r:id="rId6"/>
              </p:custDataLst>
            </p:nvPr>
          </p:nvSpPr>
          <p:spPr>
            <a:xfrm>
              <a:off x="6424751" y="4284367"/>
              <a:ext cx="993058" cy="353111"/>
            </a:xfrm>
            <a:prstGeom prst="roundRect">
              <a:avLst>
                <a:gd name="adj" fmla="val 50000"/>
              </a:avLst>
            </a:prstGeom>
            <a:solidFill>
              <a:srgbClr val="2E6C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r>
                <a:rPr lang="en-US" altLang="zh-CN" sz="16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16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" y="1289481"/>
            <a:ext cx="3111909" cy="311190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76882" y="426441"/>
            <a:ext cx="688613" cy="458347"/>
            <a:chOff x="1878915" y="1775567"/>
            <a:chExt cx="899011" cy="598390"/>
          </a:xfrm>
        </p:grpSpPr>
        <p:sp>
          <p:nvSpPr>
            <p:cNvPr id="30" name="virus_139657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878915" y="1775567"/>
              <a:ext cx="609685" cy="59839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  <p:sp>
          <p:nvSpPr>
            <p:cNvPr id="31" name="virus_13965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550248" y="1826406"/>
              <a:ext cx="227678" cy="223460"/>
            </a:xfrm>
            <a:custGeom>
              <a:avLst/>
              <a:gdLst>
                <a:gd name="T0" fmla="*/ 657 w 814"/>
                <a:gd name="T1" fmla="*/ 586 h 800"/>
                <a:gd name="T2" fmla="*/ 647 w 814"/>
                <a:gd name="T3" fmla="*/ 516 h 800"/>
                <a:gd name="T4" fmla="*/ 794 w 814"/>
                <a:gd name="T5" fmla="*/ 375 h 800"/>
                <a:gd name="T6" fmla="*/ 656 w 814"/>
                <a:gd name="T7" fmla="*/ 337 h 800"/>
                <a:gd name="T8" fmla="*/ 591 w 814"/>
                <a:gd name="T9" fmla="*/ 257 h 800"/>
                <a:gd name="T10" fmla="*/ 667 w 814"/>
                <a:gd name="T11" fmla="*/ 192 h 800"/>
                <a:gd name="T12" fmla="*/ 615 w 814"/>
                <a:gd name="T13" fmla="*/ 14 h 800"/>
                <a:gd name="T14" fmla="*/ 543 w 814"/>
                <a:gd name="T15" fmla="*/ 176 h 800"/>
                <a:gd name="T16" fmla="*/ 432 w 814"/>
                <a:gd name="T17" fmla="*/ 215 h 800"/>
                <a:gd name="T18" fmla="*/ 409 w 814"/>
                <a:gd name="T19" fmla="*/ 132 h 800"/>
                <a:gd name="T20" fmla="*/ 349 w 814"/>
                <a:gd name="T21" fmla="*/ 0 h 800"/>
                <a:gd name="T22" fmla="*/ 329 w 814"/>
                <a:gd name="T23" fmla="*/ 163 h 800"/>
                <a:gd name="T24" fmla="*/ 283 w 814"/>
                <a:gd name="T25" fmla="*/ 253 h 800"/>
                <a:gd name="T26" fmla="*/ 266 w 814"/>
                <a:gd name="T27" fmla="*/ 159 h 800"/>
                <a:gd name="T28" fmla="*/ 31 w 814"/>
                <a:gd name="T29" fmla="*/ 210 h 800"/>
                <a:gd name="T30" fmla="*/ 203 w 814"/>
                <a:gd name="T31" fmla="*/ 306 h 800"/>
                <a:gd name="T32" fmla="*/ 177 w 814"/>
                <a:gd name="T33" fmla="*/ 424 h 800"/>
                <a:gd name="T34" fmla="*/ 126 w 814"/>
                <a:gd name="T35" fmla="*/ 434 h 800"/>
                <a:gd name="T36" fmla="*/ 9 w 814"/>
                <a:gd name="T37" fmla="*/ 517 h 800"/>
                <a:gd name="T38" fmla="*/ 150 w 814"/>
                <a:gd name="T39" fmla="*/ 518 h 800"/>
                <a:gd name="T40" fmla="*/ 231 w 814"/>
                <a:gd name="T41" fmla="*/ 606 h 800"/>
                <a:gd name="T42" fmla="*/ 187 w 814"/>
                <a:gd name="T43" fmla="*/ 614 h 800"/>
                <a:gd name="T44" fmla="*/ 212 w 814"/>
                <a:gd name="T45" fmla="*/ 785 h 800"/>
                <a:gd name="T46" fmla="*/ 282 w 814"/>
                <a:gd name="T47" fmla="*/ 678 h 800"/>
                <a:gd name="T48" fmla="*/ 323 w 814"/>
                <a:gd name="T49" fmla="*/ 675 h 800"/>
                <a:gd name="T50" fmla="*/ 419 w 814"/>
                <a:gd name="T51" fmla="*/ 799 h 800"/>
                <a:gd name="T52" fmla="*/ 520 w 814"/>
                <a:gd name="T53" fmla="*/ 689 h 800"/>
                <a:gd name="T54" fmla="*/ 584 w 814"/>
                <a:gd name="T55" fmla="*/ 632 h 800"/>
                <a:gd name="T56" fmla="*/ 590 w 814"/>
                <a:gd name="T57" fmla="*/ 704 h 800"/>
                <a:gd name="T58" fmla="*/ 763 w 814"/>
                <a:gd name="T59" fmla="*/ 754 h 800"/>
                <a:gd name="T60" fmla="*/ 669 w 814"/>
                <a:gd name="T61" fmla="*/ 400 h 800"/>
                <a:gd name="T62" fmla="*/ 655 w 814"/>
                <a:gd name="T63" fmla="*/ 413 h 800"/>
                <a:gd name="T64" fmla="*/ 535 w 814"/>
                <a:gd name="T65" fmla="*/ 293 h 800"/>
                <a:gd name="T66" fmla="*/ 522 w 814"/>
                <a:gd name="T67" fmla="*/ 280 h 800"/>
                <a:gd name="T68" fmla="*/ 455 w 814"/>
                <a:gd name="T69" fmla="*/ 360 h 800"/>
                <a:gd name="T70" fmla="*/ 309 w 814"/>
                <a:gd name="T71" fmla="*/ 520 h 800"/>
                <a:gd name="T72" fmla="*/ 322 w 814"/>
                <a:gd name="T73" fmla="*/ 507 h 800"/>
                <a:gd name="T74" fmla="*/ 269 w 814"/>
                <a:gd name="T75" fmla="*/ 387 h 800"/>
                <a:gd name="T76" fmla="*/ 322 w 814"/>
                <a:gd name="T77" fmla="*/ 440 h 800"/>
                <a:gd name="T78" fmla="*/ 429 w 814"/>
                <a:gd name="T79" fmla="*/ 493 h 800"/>
                <a:gd name="T80" fmla="*/ 575 w 814"/>
                <a:gd name="T81" fmla="*/ 560 h 800"/>
                <a:gd name="T82" fmla="*/ 589 w 814"/>
                <a:gd name="T83" fmla="*/ 547 h 800"/>
                <a:gd name="T84" fmla="*/ 495 w 814"/>
                <a:gd name="T85" fmla="*/ 427 h 800"/>
                <a:gd name="T86" fmla="*/ 549 w 814"/>
                <a:gd name="T87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4" h="800">
                  <a:moveTo>
                    <a:pt x="715" y="590"/>
                  </a:moveTo>
                  <a:cubicBezTo>
                    <a:pt x="700" y="586"/>
                    <a:pt x="685" y="586"/>
                    <a:pt x="670" y="589"/>
                  </a:cubicBezTo>
                  <a:cubicBezTo>
                    <a:pt x="665" y="589"/>
                    <a:pt x="660" y="589"/>
                    <a:pt x="657" y="586"/>
                  </a:cubicBezTo>
                  <a:lnTo>
                    <a:pt x="638" y="571"/>
                  </a:lnTo>
                  <a:cubicBezTo>
                    <a:pt x="633" y="566"/>
                    <a:pt x="631" y="559"/>
                    <a:pt x="634" y="552"/>
                  </a:cubicBezTo>
                  <a:cubicBezTo>
                    <a:pt x="639" y="541"/>
                    <a:pt x="644" y="528"/>
                    <a:pt x="647" y="516"/>
                  </a:cubicBezTo>
                  <a:cubicBezTo>
                    <a:pt x="650" y="504"/>
                    <a:pt x="664" y="496"/>
                    <a:pt x="675" y="500"/>
                  </a:cubicBezTo>
                  <a:cubicBezTo>
                    <a:pt x="700" y="510"/>
                    <a:pt x="728" y="509"/>
                    <a:pt x="752" y="496"/>
                  </a:cubicBezTo>
                  <a:cubicBezTo>
                    <a:pt x="795" y="474"/>
                    <a:pt x="814" y="420"/>
                    <a:pt x="794" y="375"/>
                  </a:cubicBezTo>
                  <a:cubicBezTo>
                    <a:pt x="779" y="342"/>
                    <a:pt x="746" y="320"/>
                    <a:pt x="709" y="320"/>
                  </a:cubicBezTo>
                  <a:cubicBezTo>
                    <a:pt x="695" y="320"/>
                    <a:pt x="682" y="323"/>
                    <a:pt x="670" y="329"/>
                  </a:cubicBezTo>
                  <a:cubicBezTo>
                    <a:pt x="665" y="331"/>
                    <a:pt x="661" y="333"/>
                    <a:pt x="656" y="337"/>
                  </a:cubicBezTo>
                  <a:cubicBezTo>
                    <a:pt x="644" y="346"/>
                    <a:pt x="629" y="342"/>
                    <a:pt x="621" y="330"/>
                  </a:cubicBezTo>
                  <a:cubicBezTo>
                    <a:pt x="614" y="317"/>
                    <a:pt x="604" y="306"/>
                    <a:pt x="595" y="294"/>
                  </a:cubicBezTo>
                  <a:cubicBezTo>
                    <a:pt x="587" y="284"/>
                    <a:pt x="585" y="269"/>
                    <a:pt x="591" y="257"/>
                  </a:cubicBezTo>
                  <a:lnTo>
                    <a:pt x="611" y="219"/>
                  </a:lnTo>
                  <a:cubicBezTo>
                    <a:pt x="617" y="208"/>
                    <a:pt x="627" y="201"/>
                    <a:pt x="637" y="200"/>
                  </a:cubicBezTo>
                  <a:cubicBezTo>
                    <a:pt x="647" y="199"/>
                    <a:pt x="657" y="196"/>
                    <a:pt x="667" y="192"/>
                  </a:cubicBezTo>
                  <a:cubicBezTo>
                    <a:pt x="697" y="178"/>
                    <a:pt x="718" y="150"/>
                    <a:pt x="721" y="118"/>
                  </a:cubicBezTo>
                  <a:cubicBezTo>
                    <a:pt x="725" y="92"/>
                    <a:pt x="716" y="65"/>
                    <a:pt x="699" y="45"/>
                  </a:cubicBezTo>
                  <a:cubicBezTo>
                    <a:pt x="678" y="21"/>
                    <a:pt x="646" y="10"/>
                    <a:pt x="615" y="14"/>
                  </a:cubicBezTo>
                  <a:cubicBezTo>
                    <a:pt x="575" y="20"/>
                    <a:pt x="543" y="52"/>
                    <a:pt x="537" y="91"/>
                  </a:cubicBezTo>
                  <a:cubicBezTo>
                    <a:pt x="534" y="109"/>
                    <a:pt x="536" y="128"/>
                    <a:pt x="543" y="144"/>
                  </a:cubicBezTo>
                  <a:cubicBezTo>
                    <a:pt x="548" y="155"/>
                    <a:pt x="548" y="167"/>
                    <a:pt x="543" y="176"/>
                  </a:cubicBezTo>
                  <a:lnTo>
                    <a:pt x="528" y="206"/>
                  </a:lnTo>
                  <a:cubicBezTo>
                    <a:pt x="520" y="221"/>
                    <a:pt x="502" y="229"/>
                    <a:pt x="487" y="224"/>
                  </a:cubicBezTo>
                  <a:cubicBezTo>
                    <a:pt x="472" y="220"/>
                    <a:pt x="449" y="217"/>
                    <a:pt x="432" y="215"/>
                  </a:cubicBezTo>
                  <a:cubicBezTo>
                    <a:pt x="427" y="215"/>
                    <a:pt x="423" y="211"/>
                    <a:pt x="422" y="206"/>
                  </a:cubicBezTo>
                  <a:lnTo>
                    <a:pt x="406" y="142"/>
                  </a:lnTo>
                  <a:cubicBezTo>
                    <a:pt x="406" y="139"/>
                    <a:pt x="407" y="135"/>
                    <a:pt x="409" y="132"/>
                  </a:cubicBezTo>
                  <a:cubicBezTo>
                    <a:pt x="425" y="113"/>
                    <a:pt x="432" y="89"/>
                    <a:pt x="427" y="64"/>
                  </a:cubicBezTo>
                  <a:cubicBezTo>
                    <a:pt x="421" y="33"/>
                    <a:pt x="397" y="8"/>
                    <a:pt x="366" y="2"/>
                  </a:cubicBezTo>
                  <a:cubicBezTo>
                    <a:pt x="360" y="1"/>
                    <a:pt x="354" y="0"/>
                    <a:pt x="349" y="0"/>
                  </a:cubicBezTo>
                  <a:cubicBezTo>
                    <a:pt x="305" y="0"/>
                    <a:pt x="269" y="36"/>
                    <a:pt x="269" y="80"/>
                  </a:cubicBezTo>
                  <a:cubicBezTo>
                    <a:pt x="269" y="113"/>
                    <a:pt x="290" y="143"/>
                    <a:pt x="321" y="155"/>
                  </a:cubicBezTo>
                  <a:cubicBezTo>
                    <a:pt x="325" y="156"/>
                    <a:pt x="328" y="159"/>
                    <a:pt x="329" y="163"/>
                  </a:cubicBezTo>
                  <a:lnTo>
                    <a:pt x="341" y="215"/>
                  </a:lnTo>
                  <a:cubicBezTo>
                    <a:pt x="343" y="220"/>
                    <a:pt x="339" y="226"/>
                    <a:pt x="334" y="228"/>
                  </a:cubicBezTo>
                  <a:cubicBezTo>
                    <a:pt x="316" y="234"/>
                    <a:pt x="299" y="243"/>
                    <a:pt x="283" y="253"/>
                  </a:cubicBezTo>
                  <a:cubicBezTo>
                    <a:pt x="277" y="257"/>
                    <a:pt x="269" y="257"/>
                    <a:pt x="263" y="253"/>
                  </a:cubicBezTo>
                  <a:cubicBezTo>
                    <a:pt x="257" y="247"/>
                    <a:pt x="257" y="239"/>
                    <a:pt x="259" y="233"/>
                  </a:cubicBezTo>
                  <a:cubicBezTo>
                    <a:pt x="269" y="210"/>
                    <a:pt x="271" y="185"/>
                    <a:pt x="266" y="159"/>
                  </a:cubicBezTo>
                  <a:cubicBezTo>
                    <a:pt x="255" y="114"/>
                    <a:pt x="218" y="77"/>
                    <a:pt x="172" y="69"/>
                  </a:cubicBezTo>
                  <a:cubicBezTo>
                    <a:pt x="128" y="61"/>
                    <a:pt x="84" y="77"/>
                    <a:pt x="56" y="110"/>
                  </a:cubicBezTo>
                  <a:cubicBezTo>
                    <a:pt x="33" y="138"/>
                    <a:pt x="24" y="174"/>
                    <a:pt x="31" y="210"/>
                  </a:cubicBezTo>
                  <a:cubicBezTo>
                    <a:pt x="40" y="258"/>
                    <a:pt x="78" y="296"/>
                    <a:pt x="127" y="305"/>
                  </a:cubicBezTo>
                  <a:cubicBezTo>
                    <a:pt x="147" y="308"/>
                    <a:pt x="167" y="307"/>
                    <a:pt x="186" y="301"/>
                  </a:cubicBezTo>
                  <a:cubicBezTo>
                    <a:pt x="192" y="299"/>
                    <a:pt x="199" y="301"/>
                    <a:pt x="203" y="306"/>
                  </a:cubicBezTo>
                  <a:lnTo>
                    <a:pt x="208" y="313"/>
                  </a:lnTo>
                  <a:cubicBezTo>
                    <a:pt x="212" y="318"/>
                    <a:pt x="213" y="325"/>
                    <a:pt x="209" y="331"/>
                  </a:cubicBezTo>
                  <a:cubicBezTo>
                    <a:pt x="192" y="359"/>
                    <a:pt x="182" y="391"/>
                    <a:pt x="177" y="424"/>
                  </a:cubicBezTo>
                  <a:cubicBezTo>
                    <a:pt x="177" y="431"/>
                    <a:pt x="171" y="436"/>
                    <a:pt x="164" y="437"/>
                  </a:cubicBezTo>
                  <a:lnTo>
                    <a:pt x="138" y="439"/>
                  </a:lnTo>
                  <a:cubicBezTo>
                    <a:pt x="134" y="439"/>
                    <a:pt x="130" y="437"/>
                    <a:pt x="126" y="434"/>
                  </a:cubicBezTo>
                  <a:cubicBezTo>
                    <a:pt x="114" y="422"/>
                    <a:pt x="98" y="415"/>
                    <a:pt x="80" y="413"/>
                  </a:cubicBezTo>
                  <a:cubicBezTo>
                    <a:pt x="51" y="412"/>
                    <a:pt x="22" y="428"/>
                    <a:pt x="10" y="454"/>
                  </a:cubicBezTo>
                  <a:cubicBezTo>
                    <a:pt x="0" y="474"/>
                    <a:pt x="0" y="497"/>
                    <a:pt x="9" y="517"/>
                  </a:cubicBezTo>
                  <a:cubicBezTo>
                    <a:pt x="18" y="537"/>
                    <a:pt x="36" y="552"/>
                    <a:pt x="57" y="558"/>
                  </a:cubicBezTo>
                  <a:cubicBezTo>
                    <a:pt x="87" y="566"/>
                    <a:pt x="121" y="552"/>
                    <a:pt x="137" y="525"/>
                  </a:cubicBezTo>
                  <a:cubicBezTo>
                    <a:pt x="140" y="522"/>
                    <a:pt x="144" y="519"/>
                    <a:pt x="150" y="518"/>
                  </a:cubicBezTo>
                  <a:lnTo>
                    <a:pt x="173" y="516"/>
                  </a:lnTo>
                  <a:cubicBezTo>
                    <a:pt x="179" y="516"/>
                    <a:pt x="185" y="521"/>
                    <a:pt x="187" y="527"/>
                  </a:cubicBezTo>
                  <a:cubicBezTo>
                    <a:pt x="196" y="556"/>
                    <a:pt x="211" y="583"/>
                    <a:pt x="231" y="606"/>
                  </a:cubicBezTo>
                  <a:cubicBezTo>
                    <a:pt x="233" y="609"/>
                    <a:pt x="233" y="613"/>
                    <a:pt x="230" y="616"/>
                  </a:cubicBezTo>
                  <a:cubicBezTo>
                    <a:pt x="228" y="619"/>
                    <a:pt x="224" y="618"/>
                    <a:pt x="222" y="617"/>
                  </a:cubicBezTo>
                  <a:cubicBezTo>
                    <a:pt x="211" y="614"/>
                    <a:pt x="199" y="613"/>
                    <a:pt x="187" y="614"/>
                  </a:cubicBezTo>
                  <a:cubicBezTo>
                    <a:pt x="147" y="617"/>
                    <a:pt x="115" y="649"/>
                    <a:pt x="110" y="688"/>
                  </a:cubicBezTo>
                  <a:cubicBezTo>
                    <a:pt x="106" y="713"/>
                    <a:pt x="114" y="738"/>
                    <a:pt x="130" y="757"/>
                  </a:cubicBezTo>
                  <a:cubicBezTo>
                    <a:pt x="150" y="780"/>
                    <a:pt x="182" y="791"/>
                    <a:pt x="212" y="785"/>
                  </a:cubicBezTo>
                  <a:cubicBezTo>
                    <a:pt x="243" y="779"/>
                    <a:pt x="269" y="756"/>
                    <a:pt x="278" y="725"/>
                  </a:cubicBezTo>
                  <a:cubicBezTo>
                    <a:pt x="283" y="711"/>
                    <a:pt x="283" y="697"/>
                    <a:pt x="280" y="683"/>
                  </a:cubicBezTo>
                  <a:cubicBezTo>
                    <a:pt x="280" y="681"/>
                    <a:pt x="281" y="679"/>
                    <a:pt x="282" y="678"/>
                  </a:cubicBezTo>
                  <a:lnTo>
                    <a:pt x="293" y="666"/>
                  </a:lnTo>
                  <a:cubicBezTo>
                    <a:pt x="295" y="664"/>
                    <a:pt x="299" y="663"/>
                    <a:pt x="301" y="664"/>
                  </a:cubicBezTo>
                  <a:cubicBezTo>
                    <a:pt x="308" y="668"/>
                    <a:pt x="315" y="671"/>
                    <a:pt x="323" y="675"/>
                  </a:cubicBezTo>
                  <a:cubicBezTo>
                    <a:pt x="331" y="678"/>
                    <a:pt x="337" y="688"/>
                    <a:pt x="336" y="698"/>
                  </a:cubicBezTo>
                  <a:cubicBezTo>
                    <a:pt x="335" y="708"/>
                    <a:pt x="336" y="717"/>
                    <a:pt x="338" y="726"/>
                  </a:cubicBezTo>
                  <a:cubicBezTo>
                    <a:pt x="346" y="765"/>
                    <a:pt x="379" y="795"/>
                    <a:pt x="419" y="799"/>
                  </a:cubicBezTo>
                  <a:cubicBezTo>
                    <a:pt x="422" y="800"/>
                    <a:pt x="426" y="800"/>
                    <a:pt x="429" y="800"/>
                  </a:cubicBezTo>
                  <a:cubicBezTo>
                    <a:pt x="480" y="800"/>
                    <a:pt x="522" y="758"/>
                    <a:pt x="522" y="707"/>
                  </a:cubicBezTo>
                  <a:cubicBezTo>
                    <a:pt x="522" y="701"/>
                    <a:pt x="522" y="695"/>
                    <a:pt x="520" y="689"/>
                  </a:cubicBezTo>
                  <a:cubicBezTo>
                    <a:pt x="518" y="678"/>
                    <a:pt x="523" y="668"/>
                    <a:pt x="532" y="663"/>
                  </a:cubicBezTo>
                  <a:cubicBezTo>
                    <a:pt x="545" y="656"/>
                    <a:pt x="558" y="647"/>
                    <a:pt x="570" y="636"/>
                  </a:cubicBezTo>
                  <a:cubicBezTo>
                    <a:pt x="575" y="633"/>
                    <a:pt x="580" y="631"/>
                    <a:pt x="584" y="632"/>
                  </a:cubicBezTo>
                  <a:cubicBezTo>
                    <a:pt x="590" y="634"/>
                    <a:pt x="593" y="637"/>
                    <a:pt x="594" y="640"/>
                  </a:cubicBezTo>
                  <a:cubicBezTo>
                    <a:pt x="596" y="644"/>
                    <a:pt x="596" y="648"/>
                    <a:pt x="595" y="652"/>
                  </a:cubicBezTo>
                  <a:cubicBezTo>
                    <a:pt x="589" y="669"/>
                    <a:pt x="587" y="686"/>
                    <a:pt x="590" y="704"/>
                  </a:cubicBezTo>
                  <a:cubicBezTo>
                    <a:pt x="597" y="746"/>
                    <a:pt x="632" y="780"/>
                    <a:pt x="675" y="786"/>
                  </a:cubicBezTo>
                  <a:cubicBezTo>
                    <a:pt x="679" y="786"/>
                    <a:pt x="684" y="787"/>
                    <a:pt x="689" y="787"/>
                  </a:cubicBezTo>
                  <a:cubicBezTo>
                    <a:pt x="717" y="787"/>
                    <a:pt x="744" y="775"/>
                    <a:pt x="763" y="754"/>
                  </a:cubicBezTo>
                  <a:cubicBezTo>
                    <a:pt x="782" y="733"/>
                    <a:pt x="791" y="705"/>
                    <a:pt x="788" y="677"/>
                  </a:cubicBezTo>
                  <a:cubicBezTo>
                    <a:pt x="784" y="636"/>
                    <a:pt x="755" y="601"/>
                    <a:pt x="715" y="590"/>
                  </a:cubicBezTo>
                  <a:close/>
                  <a:moveTo>
                    <a:pt x="669" y="400"/>
                  </a:moveTo>
                  <a:cubicBezTo>
                    <a:pt x="676" y="400"/>
                    <a:pt x="682" y="406"/>
                    <a:pt x="682" y="413"/>
                  </a:cubicBezTo>
                  <a:cubicBezTo>
                    <a:pt x="682" y="421"/>
                    <a:pt x="676" y="427"/>
                    <a:pt x="669" y="427"/>
                  </a:cubicBezTo>
                  <a:cubicBezTo>
                    <a:pt x="661" y="427"/>
                    <a:pt x="655" y="421"/>
                    <a:pt x="655" y="413"/>
                  </a:cubicBezTo>
                  <a:cubicBezTo>
                    <a:pt x="655" y="406"/>
                    <a:pt x="661" y="400"/>
                    <a:pt x="669" y="400"/>
                  </a:cubicBezTo>
                  <a:close/>
                  <a:moveTo>
                    <a:pt x="522" y="280"/>
                  </a:moveTo>
                  <a:cubicBezTo>
                    <a:pt x="529" y="280"/>
                    <a:pt x="535" y="286"/>
                    <a:pt x="535" y="293"/>
                  </a:cubicBezTo>
                  <a:cubicBezTo>
                    <a:pt x="535" y="301"/>
                    <a:pt x="529" y="307"/>
                    <a:pt x="522" y="307"/>
                  </a:cubicBezTo>
                  <a:cubicBezTo>
                    <a:pt x="515" y="307"/>
                    <a:pt x="509" y="301"/>
                    <a:pt x="509" y="293"/>
                  </a:cubicBezTo>
                  <a:cubicBezTo>
                    <a:pt x="509" y="286"/>
                    <a:pt x="515" y="280"/>
                    <a:pt x="522" y="280"/>
                  </a:cubicBezTo>
                  <a:close/>
                  <a:moveTo>
                    <a:pt x="455" y="333"/>
                  </a:moveTo>
                  <a:cubicBezTo>
                    <a:pt x="463" y="333"/>
                    <a:pt x="469" y="339"/>
                    <a:pt x="469" y="347"/>
                  </a:cubicBezTo>
                  <a:cubicBezTo>
                    <a:pt x="469" y="354"/>
                    <a:pt x="463" y="360"/>
                    <a:pt x="455" y="360"/>
                  </a:cubicBezTo>
                  <a:cubicBezTo>
                    <a:pt x="448" y="360"/>
                    <a:pt x="442" y="354"/>
                    <a:pt x="442" y="347"/>
                  </a:cubicBezTo>
                  <a:cubicBezTo>
                    <a:pt x="442" y="339"/>
                    <a:pt x="448" y="333"/>
                    <a:pt x="455" y="333"/>
                  </a:cubicBezTo>
                  <a:close/>
                  <a:moveTo>
                    <a:pt x="309" y="520"/>
                  </a:moveTo>
                  <a:cubicBezTo>
                    <a:pt x="301" y="520"/>
                    <a:pt x="295" y="514"/>
                    <a:pt x="295" y="507"/>
                  </a:cubicBezTo>
                  <a:cubicBezTo>
                    <a:pt x="295" y="499"/>
                    <a:pt x="301" y="493"/>
                    <a:pt x="309" y="493"/>
                  </a:cubicBezTo>
                  <a:cubicBezTo>
                    <a:pt x="316" y="493"/>
                    <a:pt x="322" y="499"/>
                    <a:pt x="322" y="507"/>
                  </a:cubicBezTo>
                  <a:cubicBezTo>
                    <a:pt x="322" y="514"/>
                    <a:pt x="316" y="520"/>
                    <a:pt x="309" y="520"/>
                  </a:cubicBezTo>
                  <a:close/>
                  <a:moveTo>
                    <a:pt x="322" y="440"/>
                  </a:moveTo>
                  <a:cubicBezTo>
                    <a:pt x="293" y="440"/>
                    <a:pt x="269" y="416"/>
                    <a:pt x="269" y="387"/>
                  </a:cubicBezTo>
                  <a:cubicBezTo>
                    <a:pt x="269" y="357"/>
                    <a:pt x="293" y="333"/>
                    <a:pt x="322" y="333"/>
                  </a:cubicBezTo>
                  <a:cubicBezTo>
                    <a:pt x="352" y="333"/>
                    <a:pt x="375" y="357"/>
                    <a:pt x="375" y="387"/>
                  </a:cubicBezTo>
                  <a:cubicBezTo>
                    <a:pt x="375" y="416"/>
                    <a:pt x="352" y="440"/>
                    <a:pt x="322" y="440"/>
                  </a:cubicBezTo>
                  <a:close/>
                  <a:moveTo>
                    <a:pt x="429" y="653"/>
                  </a:moveTo>
                  <a:cubicBezTo>
                    <a:pt x="385" y="653"/>
                    <a:pt x="349" y="617"/>
                    <a:pt x="349" y="573"/>
                  </a:cubicBezTo>
                  <a:cubicBezTo>
                    <a:pt x="349" y="529"/>
                    <a:pt x="385" y="493"/>
                    <a:pt x="429" y="493"/>
                  </a:cubicBezTo>
                  <a:cubicBezTo>
                    <a:pt x="473" y="493"/>
                    <a:pt x="509" y="529"/>
                    <a:pt x="509" y="573"/>
                  </a:cubicBezTo>
                  <a:cubicBezTo>
                    <a:pt x="509" y="617"/>
                    <a:pt x="473" y="653"/>
                    <a:pt x="429" y="653"/>
                  </a:cubicBezTo>
                  <a:close/>
                  <a:moveTo>
                    <a:pt x="575" y="560"/>
                  </a:moveTo>
                  <a:cubicBezTo>
                    <a:pt x="568" y="560"/>
                    <a:pt x="562" y="554"/>
                    <a:pt x="562" y="547"/>
                  </a:cubicBezTo>
                  <a:cubicBezTo>
                    <a:pt x="562" y="539"/>
                    <a:pt x="568" y="533"/>
                    <a:pt x="575" y="533"/>
                  </a:cubicBezTo>
                  <a:cubicBezTo>
                    <a:pt x="583" y="533"/>
                    <a:pt x="589" y="539"/>
                    <a:pt x="589" y="547"/>
                  </a:cubicBezTo>
                  <a:cubicBezTo>
                    <a:pt x="589" y="554"/>
                    <a:pt x="583" y="560"/>
                    <a:pt x="575" y="560"/>
                  </a:cubicBezTo>
                  <a:close/>
                  <a:moveTo>
                    <a:pt x="549" y="480"/>
                  </a:moveTo>
                  <a:cubicBezTo>
                    <a:pt x="519" y="480"/>
                    <a:pt x="495" y="456"/>
                    <a:pt x="495" y="427"/>
                  </a:cubicBezTo>
                  <a:cubicBezTo>
                    <a:pt x="495" y="397"/>
                    <a:pt x="519" y="373"/>
                    <a:pt x="549" y="373"/>
                  </a:cubicBezTo>
                  <a:cubicBezTo>
                    <a:pt x="578" y="373"/>
                    <a:pt x="602" y="397"/>
                    <a:pt x="602" y="427"/>
                  </a:cubicBezTo>
                  <a:cubicBezTo>
                    <a:pt x="602" y="456"/>
                    <a:pt x="578" y="480"/>
                    <a:pt x="549" y="480"/>
                  </a:cubicBezTo>
                  <a:close/>
                </a:path>
              </a:pathLst>
            </a:custGeom>
            <a:solidFill>
              <a:srgbClr val="2E6C9E"/>
            </a:solidFill>
            <a:ln>
              <a:noFill/>
            </a:ln>
          </p:spPr>
        </p:sp>
      </p:grpSp>
      <p:sp>
        <p:nvSpPr>
          <p:cNvPr id="2" name="文本框 1"/>
          <p:cNvSpPr txBox="1"/>
          <p:nvPr/>
        </p:nvSpPr>
        <p:spPr>
          <a:xfrm>
            <a:off x="1209040" y="465455"/>
            <a:ext cx="534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流感特点</a:t>
            </a:r>
            <a:endParaRPr lang="zh-CN" altLang="en-US" sz="28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哪些群体是重症高风险人群？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6995" y="1248251"/>
            <a:ext cx="3886200" cy="330755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甲型流感临床症状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22642"/>
          <a:stretch>
            <a:fillRect/>
          </a:stretch>
        </p:blipFill>
        <p:spPr>
          <a:xfrm>
            <a:off x="1718310" y="2023110"/>
            <a:ext cx="5159375" cy="2525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0935" y="1198880"/>
            <a:ext cx="686371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300"/>
              </a:lnSpc>
              <a:buClrTx/>
              <a:buSzTx/>
              <a:buFontTx/>
            </a:pPr>
            <a:r>
              <a:rPr lang="en-US" altLang="zh-CN" sz="1600"/>
              <a:t>         </a:t>
            </a:r>
            <a:r>
              <a:rPr lang="zh-CN" altLang="en-US" sz="14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感染流感，多数出现发热、乏力、头痛、咳嗽和全身肌肉酸痛，体温可达39~40℃，可有畏寒、寒战，常有咽喉痛、干咳，可有鼻塞、流涕、胸骨后不适，颜面潮红，眼结膜充血等，多数伴有全身肌肉关节酸痛。</a:t>
            </a:r>
            <a:endParaRPr lang="zh-CN" altLang="en-US" sz="14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甲型流感传播途径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424" y="1190625"/>
            <a:ext cx="6170295" cy="3390424"/>
          </a:xfrm>
        </p:spPr>
        <p:txBody>
          <a:bodyPr>
            <a:normAutofit/>
          </a:bodyPr>
          <a:p>
            <a:pPr marL="0" algn="l" defTabSz="685800" eaLnBrk="1" fontAlgn="auto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1</a:t>
            </a:r>
            <a:r>
              <a:rPr lang="zh-CN" altLang="en-US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、主要通过打喷嚏和咳嗽等飞沫经呼吸道传播，也可通过口腔、鼻腔、眼睛等处黏膜直接或间接接触感染。</a:t>
            </a:r>
            <a:endParaRPr lang="zh-CN" altLang="en-US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defTabSz="685800" eaLnBrk="1" fontAlgn="auto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2</a:t>
            </a:r>
            <a:r>
              <a:rPr lang="zh-CN" altLang="en-US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、接触患者的呼吸道分泌物、体液和被病毒污染的物品亦可能引起感染。</a:t>
            </a:r>
            <a:endParaRPr lang="zh-CN" altLang="en-US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zh-CN" altLang="en-US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8860" y="2495550"/>
            <a:ext cx="2980373" cy="204644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感染流感怎么办？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0625"/>
            <a:ext cx="7978775" cy="3390265"/>
          </a:xfrm>
        </p:spPr>
        <p:txBody>
          <a:bodyPr>
            <a:normAutofit/>
          </a:bodyPr>
          <a:p>
            <a:pPr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立即就医：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当出现发热、咳嗽、头痛、乏力症状时，应及时到医院就诊，切忌自行用药。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尽早隔离：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如果被诊断为流感，应当尽早隔离治疗，流感样症状较重者，尽早进行抗病毒治疗。</a:t>
            </a:r>
            <a:r>
              <a:rPr lang="en-US" altLang="zh-CN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直至体温恢复正常、其他流感样症状消失后</a:t>
            </a:r>
            <a:r>
              <a:rPr lang="en-US" altLang="zh-CN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小时，方可复课。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注意休息与饮水：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多休息，多喝水，清淡饮食。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None/>
            </a:pPr>
            <a:endParaRPr lang="en-US" altLang="zh-CN" sz="1500" b="1">
              <a:solidFill>
                <a:schemeClr val="tx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7090" y="2089785"/>
            <a:ext cx="1679575" cy="24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5" y="2820670"/>
            <a:ext cx="2428240" cy="1760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 defTabSz="685800" eaLnBrk="1" fontAlgn="auto" hangingPunct="1">
              <a:buClrTx/>
              <a:buSzTx/>
              <a:buFontTx/>
            </a:pPr>
            <a:r>
              <a:rPr lang="zh-CN" altLang="en-US" sz="2800" b="0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日常如何预防流感？</a:t>
            </a:r>
            <a:endParaRPr lang="zh-CN" altLang="en-US" sz="2800" b="0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265" y="1190625"/>
            <a:ext cx="6758940" cy="3390265"/>
          </a:xfrm>
        </p:spPr>
        <p:txBody>
          <a:bodyPr>
            <a:normAutofit/>
          </a:bodyPr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</a:t>
            </a: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接种流感疫苗</a:t>
            </a:r>
            <a:r>
              <a:rPr lang="zh-CN" altLang="en-US" sz="1400" b="1" kern="1200" dirty="0">
                <a:solidFill>
                  <a:srgbClr val="44747C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，尤其是老年人、小孩等重点人群需要特别关注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保持良好的呼吸道卫生习惯：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咳嗽或打喷嚏时，用纸巾或手肘内侧等遮住口鼻。</a:t>
            </a:r>
            <a:endParaRPr lang="zh-CN" altLang="en-US" sz="14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n"/>
            </a:pPr>
            <a:r>
              <a:rPr lang="zh-CN" altLang="en-US" sz="1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勤洗手，规范佩戴口罩</a:t>
            </a:r>
            <a:endParaRPr lang="zh-CN" altLang="en-US" sz="1400" b="1" kern="1200" dirty="0">
              <a:solidFill>
                <a:srgbClr val="44747C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None/>
            </a:pPr>
            <a:endParaRPr lang="en-US" altLang="zh-CN" sz="1500" b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685" y="2315845"/>
            <a:ext cx="3204210" cy="2265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315845"/>
            <a:ext cx="3199765" cy="2159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pull dir="r"/>
  </p:transition>
</p:sld>
</file>

<file path=ppt/tags/tag1.xml><?xml version="1.0" encoding="utf-8"?>
<p:tagLst xmlns:p="http://schemas.openxmlformats.org/presentationml/2006/main">
  <p:tag name="KSO_WM_UNIT_PLACING_PICTURE_USER_VIEWPORT" val="{&quot;height&quot;:4050,&quot;width&quot;:4544}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PLACING_PICTURE_USER_VIEWPORT" val="{&quot;height&quot;:7127.500787401575,&quot;width&quot;:12960}"/>
</p:tagLst>
</file>

<file path=ppt/tags/tag31.xml><?xml version="1.0" encoding="utf-8"?>
<p:tagLst xmlns:p="http://schemas.openxmlformats.org/presentationml/2006/main">
  <p:tag name="ISPRING_ULTRA_SCORM_COURSE_ID" val="B0FEBE98-4FFE-4CF0-9E1F-9CE6E8786F0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公开课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MjM2NTBhZGRkNGQ4N2M0NjgxZWViYjhhMGQ2ZjRjNDcifQ=="/>
  <p:tag name="KSO_WPP_MARK_KEY" val="6e05b785-c801-4587-b568-07c7a5996265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bncdc2016A">
  <a:themeElements>
    <a:clrScheme name="bncdc2016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ncdc2016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cdc2016A">
  <a:themeElements>
    <a:clrScheme name="bncdc2016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ncdc2016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ncdc2016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ncdc2016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WPS 演示</Application>
  <PresentationFormat>全屏显示(16:9)</PresentationFormat>
  <Paragraphs>77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Arial Black</vt:lpstr>
      <vt:lpstr>华文中宋</vt:lpstr>
      <vt:lpstr>Calibri</vt:lpstr>
      <vt:lpstr>楷体_GB2312</vt:lpstr>
      <vt:lpstr>方正黑体简体</vt:lpstr>
      <vt:lpstr>微软雅黑</vt:lpstr>
      <vt:lpstr>方正小标宋_GBK</vt:lpstr>
      <vt:lpstr>FZZhengHeiS-R-GB</vt:lpstr>
      <vt:lpstr>Segoe Print</vt:lpstr>
      <vt:lpstr>方正楷体_GBK</vt:lpstr>
      <vt:lpstr>Wingdings</vt:lpstr>
      <vt:lpstr>思源黑体 CN Medium</vt:lpstr>
      <vt:lpstr>黑体</vt:lpstr>
      <vt:lpstr>Arial Unicode MS</vt:lpstr>
      <vt:lpstr>等线</vt:lpstr>
      <vt:lpstr>bncdc2016A</vt:lpstr>
      <vt:lpstr>1_bncdc2016A</vt:lpstr>
      <vt:lpstr>PowerPoint 演示文稿</vt:lpstr>
      <vt:lpstr>PowerPoint 演示文稿</vt:lpstr>
      <vt:lpstr>流感病毒分型</vt:lpstr>
      <vt:lpstr>PowerPoint 演示文稿</vt:lpstr>
      <vt:lpstr>哪些群体是重症高风险人群？</vt:lpstr>
      <vt:lpstr>甲型流感临床症状</vt:lpstr>
      <vt:lpstr>甲型流感传播途径</vt:lpstr>
      <vt:lpstr>感染流感怎么办？</vt:lpstr>
      <vt:lpstr>日常如何预防流感？</vt:lpstr>
      <vt:lpstr>日常如何预防流感？</vt:lpstr>
      <vt:lpstr>PowerPoint 演示文稿</vt:lpstr>
      <vt:lpstr>健康是你最大的一笔财富！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</dc:title>
  <dc:creator/>
  <cp:lastModifiedBy>忆＆恋</cp:lastModifiedBy>
  <cp:revision>25</cp:revision>
  <dcterms:created xsi:type="dcterms:W3CDTF">2018-09-12T08:42:00Z</dcterms:created>
  <dcterms:modified xsi:type="dcterms:W3CDTF">2025-11-13T06:45:13Z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7219E3ECB3E44D909F2E02D782E39430</vt:lpwstr>
  </property>
  <property fmtid="{D5CDD505-2E9C-101B-9397-08002B2CF9AE}" pid="3" name="KSOProductBuildVer">
    <vt:lpwstr>2052-12.1.0.23542</vt:lpwstr>
  </property>
</Properties>
</file>